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50" r:id="rId1"/>
  </p:sldMasterIdLst>
  <p:notesMasterIdLst>
    <p:notesMasterId r:id="rId27"/>
  </p:notesMasterIdLst>
  <p:handoutMasterIdLst>
    <p:handoutMasterId r:id="rId28"/>
  </p:handoutMasterIdLst>
  <p:sldIdLst>
    <p:sldId id="256" r:id="rId2"/>
    <p:sldId id="281" r:id="rId3"/>
    <p:sldId id="257" r:id="rId4"/>
    <p:sldId id="258" r:id="rId5"/>
    <p:sldId id="259" r:id="rId6"/>
    <p:sldId id="260" r:id="rId7"/>
    <p:sldId id="261" r:id="rId8"/>
    <p:sldId id="262" r:id="rId9"/>
    <p:sldId id="263" r:id="rId10"/>
    <p:sldId id="264" r:id="rId11"/>
    <p:sldId id="265" r:id="rId12"/>
    <p:sldId id="266" r:id="rId13"/>
    <p:sldId id="267" r:id="rId14"/>
    <p:sldId id="268" r:id="rId15"/>
    <p:sldId id="282" r:id="rId16"/>
    <p:sldId id="269" r:id="rId17"/>
    <p:sldId id="270" r:id="rId18"/>
    <p:sldId id="271" r:id="rId19"/>
    <p:sldId id="272" r:id="rId20"/>
    <p:sldId id="273" r:id="rId21"/>
    <p:sldId id="274" r:id="rId22"/>
    <p:sldId id="275" r:id="rId23"/>
    <p:sldId id="276" r:id="rId24"/>
    <p:sldId id="277" r:id="rId25"/>
    <p:sldId id="286" r:id="rId26"/>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ＭＳ Ｐゴシック" charset="0"/>
        <a:cs typeface="ＭＳ Ｐゴシック" charset="0"/>
      </a:defRPr>
    </a:lvl1pPr>
    <a:lvl2pPr marL="457200" algn="l" rtl="0" fontAlgn="base">
      <a:spcBef>
        <a:spcPct val="0"/>
      </a:spcBef>
      <a:spcAft>
        <a:spcPct val="0"/>
      </a:spcAft>
      <a:defRPr kern="1200">
        <a:solidFill>
          <a:schemeClr val="tx1"/>
        </a:solidFill>
        <a:latin typeface="Arial" charset="0"/>
        <a:ea typeface="ＭＳ Ｐゴシック" charset="0"/>
        <a:cs typeface="ＭＳ Ｐゴシック" charset="0"/>
      </a:defRPr>
    </a:lvl2pPr>
    <a:lvl3pPr marL="914400" algn="l" rtl="0" fontAlgn="base">
      <a:spcBef>
        <a:spcPct val="0"/>
      </a:spcBef>
      <a:spcAft>
        <a:spcPct val="0"/>
      </a:spcAft>
      <a:defRPr kern="1200">
        <a:solidFill>
          <a:schemeClr val="tx1"/>
        </a:solidFill>
        <a:latin typeface="Arial" charset="0"/>
        <a:ea typeface="ＭＳ Ｐゴシック" charset="0"/>
        <a:cs typeface="ＭＳ Ｐゴシック" charset="0"/>
      </a:defRPr>
    </a:lvl3pPr>
    <a:lvl4pPr marL="1371600" algn="l" rtl="0" fontAlgn="base">
      <a:spcBef>
        <a:spcPct val="0"/>
      </a:spcBef>
      <a:spcAft>
        <a:spcPct val="0"/>
      </a:spcAft>
      <a:defRPr kern="1200">
        <a:solidFill>
          <a:schemeClr val="tx1"/>
        </a:solidFill>
        <a:latin typeface="Arial" charset="0"/>
        <a:ea typeface="ＭＳ Ｐゴシック" charset="0"/>
        <a:cs typeface="ＭＳ Ｐゴシック" charset="0"/>
      </a:defRPr>
    </a:lvl4pPr>
    <a:lvl5pPr marL="1828800" algn="l" rtl="0" fontAlgn="base">
      <a:spcBef>
        <a:spcPct val="0"/>
      </a:spcBef>
      <a:spcAft>
        <a:spcPct val="0"/>
      </a:spcAft>
      <a:defRPr kern="1200">
        <a:solidFill>
          <a:schemeClr val="tx1"/>
        </a:solidFill>
        <a:latin typeface="Arial" charset="0"/>
        <a:ea typeface="ＭＳ Ｐゴシック" charset="0"/>
        <a:cs typeface="ＭＳ Ｐゴシック" charset="0"/>
      </a:defRPr>
    </a:lvl5pPr>
    <a:lvl6pPr marL="2286000" algn="l" defTabSz="457200" rtl="0" eaLnBrk="1" latinLnBrk="0" hangingPunct="1">
      <a:defRPr kern="1200">
        <a:solidFill>
          <a:schemeClr val="tx1"/>
        </a:solidFill>
        <a:latin typeface="Arial" charset="0"/>
        <a:ea typeface="ＭＳ Ｐゴシック" charset="0"/>
        <a:cs typeface="ＭＳ Ｐゴシック" charset="0"/>
      </a:defRPr>
    </a:lvl6pPr>
    <a:lvl7pPr marL="2743200" algn="l" defTabSz="457200" rtl="0" eaLnBrk="1" latinLnBrk="0" hangingPunct="1">
      <a:defRPr kern="1200">
        <a:solidFill>
          <a:schemeClr val="tx1"/>
        </a:solidFill>
        <a:latin typeface="Arial" charset="0"/>
        <a:ea typeface="ＭＳ Ｐゴシック" charset="0"/>
        <a:cs typeface="ＭＳ Ｐゴシック" charset="0"/>
      </a:defRPr>
    </a:lvl7pPr>
    <a:lvl8pPr marL="3200400" algn="l" defTabSz="457200" rtl="0" eaLnBrk="1" latinLnBrk="0" hangingPunct="1">
      <a:defRPr kern="1200">
        <a:solidFill>
          <a:schemeClr val="tx1"/>
        </a:solidFill>
        <a:latin typeface="Arial" charset="0"/>
        <a:ea typeface="ＭＳ Ｐゴシック" charset="0"/>
        <a:cs typeface="ＭＳ Ｐゴシック" charset="0"/>
      </a:defRPr>
    </a:lvl8pPr>
    <a:lvl9pPr marL="3657600" algn="l" defTabSz="457200" rtl="0" eaLnBrk="1" latinLnBrk="0" hangingPunct="1">
      <a:defRPr kern="1200">
        <a:solidFill>
          <a:schemeClr val="tx1"/>
        </a:solidFill>
        <a:latin typeface="Arial" charset="0"/>
        <a:ea typeface="ＭＳ Ｐゴシック" charset="0"/>
        <a:cs typeface="ＭＳ Ｐゴシック"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6699"/>
    <a:srgbClr val="3366CC"/>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94676"/>
  </p:normalViewPr>
  <p:slideViewPr>
    <p:cSldViewPr>
      <p:cViewPr varScale="1">
        <p:scale>
          <a:sx n="106" d="100"/>
          <a:sy n="106" d="100"/>
        </p:scale>
        <p:origin x="1800" y="16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14"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ea typeface="+mn-ea"/>
                <a:cs typeface="+mn-cs"/>
              </a:defRPr>
            </a:lvl1pPr>
          </a:lstStyle>
          <a:p>
            <a:pPr>
              <a:defRPr/>
            </a:pPr>
            <a:endParaRPr lang="en-US"/>
          </a:p>
        </p:txBody>
      </p:sp>
      <p:sp>
        <p:nvSpPr>
          <p:cNvPr id="13315" name="Rectangle 3"/>
          <p:cNvSpPr>
            <a:spLocks noGrp="1" noChangeArrowheads="1"/>
          </p:cNvSpPr>
          <p:nvPr>
            <p:ph type="dt" sz="quarter" idx="1"/>
          </p:nvPr>
        </p:nvSpPr>
        <p:spPr bwMode="auto">
          <a:xfrm>
            <a:off x="3884613" y="0"/>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ea typeface="+mn-ea"/>
                <a:cs typeface="+mn-cs"/>
              </a:defRPr>
            </a:lvl1pPr>
          </a:lstStyle>
          <a:p>
            <a:pPr>
              <a:defRPr/>
            </a:pPr>
            <a:endParaRPr lang="en-US"/>
          </a:p>
        </p:txBody>
      </p:sp>
      <p:sp>
        <p:nvSpPr>
          <p:cNvPr id="13316" name="Rectangle 4"/>
          <p:cNvSpPr>
            <a:spLocks noGrp="1" noChangeArrowheads="1"/>
          </p:cNvSpPr>
          <p:nvPr>
            <p:ph type="ftr" sz="quarter" idx="2"/>
          </p:nvPr>
        </p:nvSpPr>
        <p:spPr bwMode="auto">
          <a:xfrm>
            <a:off x="0" y="8685213"/>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ea typeface="+mn-ea"/>
                <a:cs typeface="+mn-cs"/>
              </a:defRPr>
            </a:lvl1pPr>
          </a:lstStyle>
          <a:p>
            <a:pPr>
              <a:defRPr/>
            </a:pPr>
            <a:endParaRPr lang="en-US"/>
          </a:p>
        </p:txBody>
      </p:sp>
      <p:sp>
        <p:nvSpPr>
          <p:cNvPr id="13317" name="Rectangle 5"/>
          <p:cNvSpPr>
            <a:spLocks noGrp="1" noChangeArrowheads="1"/>
          </p:cNvSpPr>
          <p:nvPr>
            <p:ph type="sldNum" sz="quarter" idx="3"/>
          </p:nvPr>
        </p:nvSpPr>
        <p:spPr bwMode="auto">
          <a:xfrm>
            <a:off x="3884613" y="8685213"/>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cs typeface="+mn-cs"/>
              </a:defRPr>
            </a:lvl1pPr>
          </a:lstStyle>
          <a:p>
            <a:pPr>
              <a:defRPr/>
            </a:pPr>
            <a:fld id="{41FB70B3-DF1D-5F4F-800A-D32AC99C30FC}" type="slidenum">
              <a:rPr lang="en-US"/>
              <a:pPr>
                <a:defRPr/>
              </a:pPr>
              <a:t>‹#›</a:t>
            </a:fld>
            <a:endParaRPr lang="en-US"/>
          </a:p>
        </p:txBody>
      </p:sp>
    </p:spTree>
    <p:extLst>
      <p:ext uri="{BB962C8B-B14F-4D97-AF65-F5344CB8AC3E}">
        <p14:creationId xmlns:p14="http://schemas.microsoft.com/office/powerpoint/2010/main" val="154904293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29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ea typeface="+mn-ea"/>
                <a:cs typeface="+mn-cs"/>
              </a:defRPr>
            </a:lvl1pPr>
          </a:lstStyle>
          <a:p>
            <a:pPr>
              <a:defRPr/>
            </a:pPr>
            <a:endParaRPr lang="en-US"/>
          </a:p>
        </p:txBody>
      </p:sp>
      <p:sp>
        <p:nvSpPr>
          <p:cNvPr id="12291"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ea typeface="+mn-ea"/>
                <a:cs typeface="+mn-cs"/>
              </a:defRPr>
            </a:lvl1pPr>
          </a:lstStyle>
          <a:p>
            <a:pPr>
              <a:defRPr/>
            </a:pPr>
            <a:endParaRPr lang="en-US"/>
          </a:p>
        </p:txBody>
      </p:sp>
      <p:sp>
        <p:nvSpPr>
          <p:cNvPr id="512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 uri="{53640926-AAD7-44d8-BBD7-CCE9431645EC}">
              <a14:shadowObscured xmlns:a14="http://schemas.microsoft.com/office/drawing/2010/main" xmlns="" val="1"/>
            </a:ext>
            <a:ext uri="{FAA26D3D-D897-4be2-8F04-BA451C77F1D7}">
              <ma14:placeholderFlag xmlns:ma14="http://schemas.microsoft.com/office/mac/drawingml/2011/main" xmlns="" val="1"/>
            </a:ext>
          </a:extLst>
        </p:spPr>
      </p:sp>
      <p:sp>
        <p:nvSpPr>
          <p:cNvPr id="12293"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2294"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ea typeface="+mn-ea"/>
                <a:cs typeface="+mn-cs"/>
              </a:defRPr>
            </a:lvl1pPr>
          </a:lstStyle>
          <a:p>
            <a:pPr>
              <a:defRPr/>
            </a:pPr>
            <a:endParaRPr lang="en-US"/>
          </a:p>
        </p:txBody>
      </p:sp>
      <p:sp>
        <p:nvSpPr>
          <p:cNvPr id="12295"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cs typeface="+mn-cs"/>
              </a:defRPr>
            </a:lvl1pPr>
          </a:lstStyle>
          <a:p>
            <a:pPr>
              <a:defRPr/>
            </a:pPr>
            <a:fld id="{91D49213-1C5A-584B-A8A2-E78C925FF694}" type="slidenum">
              <a:rPr lang="en-US"/>
              <a:pPr>
                <a:defRPr/>
              </a:pPr>
              <a:t>‹#›</a:t>
            </a:fld>
            <a:endParaRPr lang="en-US"/>
          </a:p>
        </p:txBody>
      </p:sp>
    </p:spTree>
    <p:extLst>
      <p:ext uri="{BB962C8B-B14F-4D97-AF65-F5344CB8AC3E}">
        <p14:creationId xmlns:p14="http://schemas.microsoft.com/office/powerpoint/2010/main" val="126035031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ＭＳ Ｐゴシック" charset="0"/>
        <a:cs typeface="ＭＳ Ｐゴシック" charset="0"/>
      </a:defRPr>
    </a:lvl1pPr>
    <a:lvl2pPr marL="457200" algn="l" rtl="0" eaLnBrk="0" fontAlgn="base" hangingPunct="0">
      <a:spcBef>
        <a:spcPct val="30000"/>
      </a:spcBef>
      <a:spcAft>
        <a:spcPct val="0"/>
      </a:spcAft>
      <a:defRPr sz="1200" kern="1200">
        <a:solidFill>
          <a:schemeClr val="tx1"/>
        </a:solidFill>
        <a:latin typeface="Arial" charset="0"/>
        <a:ea typeface="ＭＳ Ｐゴシック" charset="0"/>
        <a:cs typeface="+mn-cs"/>
      </a:defRPr>
    </a:lvl2pPr>
    <a:lvl3pPr marL="914400" algn="l" rtl="0" eaLnBrk="0" fontAlgn="base" hangingPunct="0">
      <a:spcBef>
        <a:spcPct val="30000"/>
      </a:spcBef>
      <a:spcAft>
        <a:spcPct val="0"/>
      </a:spcAft>
      <a:defRPr sz="1200" kern="1200">
        <a:solidFill>
          <a:schemeClr val="tx1"/>
        </a:solidFill>
        <a:latin typeface="Arial" charset="0"/>
        <a:ea typeface="ＭＳ Ｐゴシック" charset="0"/>
        <a:cs typeface="+mn-cs"/>
      </a:defRPr>
    </a:lvl3pPr>
    <a:lvl4pPr marL="1371600" algn="l" rtl="0" eaLnBrk="0" fontAlgn="base" hangingPunct="0">
      <a:spcBef>
        <a:spcPct val="30000"/>
      </a:spcBef>
      <a:spcAft>
        <a:spcPct val="0"/>
      </a:spcAft>
      <a:defRPr sz="1200" kern="1200">
        <a:solidFill>
          <a:schemeClr val="tx1"/>
        </a:solidFill>
        <a:latin typeface="Arial" charset="0"/>
        <a:ea typeface="ＭＳ Ｐゴシック" charset="0"/>
        <a:cs typeface="+mn-cs"/>
      </a:defRPr>
    </a:lvl4pPr>
    <a:lvl5pPr marL="1828800" algn="l" rtl="0" eaLnBrk="0" fontAlgn="base" hangingPunct="0">
      <a:spcBef>
        <a:spcPct val="30000"/>
      </a:spcBef>
      <a:spcAft>
        <a:spcPct val="0"/>
      </a:spcAft>
      <a:defRPr sz="1200" kern="1200">
        <a:solidFill>
          <a:schemeClr val="tx1"/>
        </a:solidFill>
        <a:latin typeface="Arial" charset="0"/>
        <a:ea typeface="ＭＳ Ｐゴシック"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6" descr="hdrbg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0200" y="0"/>
            <a:ext cx="7543800" cy="1131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Line 8"/>
          <p:cNvSpPr>
            <a:spLocks noChangeShapeType="1"/>
          </p:cNvSpPr>
          <p:nvPr/>
        </p:nvSpPr>
        <p:spPr bwMode="auto">
          <a:xfrm flipV="1">
            <a:off x="0" y="1143000"/>
            <a:ext cx="9144000" cy="0"/>
          </a:xfrm>
          <a:prstGeom prst="line">
            <a:avLst/>
          </a:prstGeom>
          <a:noFill/>
          <a:ln w="28575">
            <a:solidFill>
              <a:srgbClr val="336699"/>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cs typeface="+mn-cs"/>
            </a:endParaRPr>
          </a:p>
        </p:txBody>
      </p:sp>
      <p:pic>
        <p:nvPicPr>
          <p:cNvPr id="6" name="Picture 14" descr="LogoClearGrey"/>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609600" y="228600"/>
            <a:ext cx="3243263" cy="5667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9218" name="Rectangle 2"/>
          <p:cNvSpPr>
            <a:spLocks noGrp="1" noChangeArrowheads="1"/>
          </p:cNvSpPr>
          <p:nvPr>
            <p:ph type="ctrTitle"/>
          </p:nvPr>
        </p:nvSpPr>
        <p:spPr>
          <a:xfrm>
            <a:off x="685800" y="2492375"/>
            <a:ext cx="7772400" cy="1470025"/>
          </a:xfrm>
        </p:spPr>
        <p:txBody>
          <a:bodyPr/>
          <a:lstStyle>
            <a:lvl1pPr>
              <a:defRPr>
                <a:solidFill>
                  <a:srgbClr val="336699"/>
                </a:solidFill>
              </a:defRPr>
            </a:lvl1pPr>
          </a:lstStyle>
          <a:p>
            <a:pPr lvl="0"/>
            <a:r>
              <a:rPr lang="en-US" noProof="0"/>
              <a:t>Click to edit Master title style</a:t>
            </a:r>
          </a:p>
        </p:txBody>
      </p:sp>
      <p:sp>
        <p:nvSpPr>
          <p:cNvPr id="9219" name="Rectangle 3"/>
          <p:cNvSpPr>
            <a:spLocks noGrp="1" noChangeArrowheads="1"/>
          </p:cNvSpPr>
          <p:nvPr>
            <p:ph type="subTitle" idx="1"/>
          </p:nvPr>
        </p:nvSpPr>
        <p:spPr>
          <a:xfrm>
            <a:off x="1371600" y="4191000"/>
            <a:ext cx="6400800" cy="1752600"/>
          </a:xfrm>
        </p:spPr>
        <p:txBody>
          <a:bodyPr/>
          <a:lstStyle>
            <a:lvl1pPr marL="0" indent="0" algn="ctr">
              <a:buFont typeface="Wingdings" pitchFamily="2" charset="2"/>
              <a:buNone/>
              <a:defRPr sz="2400"/>
            </a:lvl1pPr>
          </a:lstStyle>
          <a:p>
            <a:pPr lvl="0"/>
            <a:r>
              <a:rPr lang="en-US" noProof="0"/>
              <a:t>Click to edit Master subtitle style</a:t>
            </a:r>
          </a:p>
        </p:txBody>
      </p:sp>
    </p:spTree>
    <p:extLst>
      <p:ext uri="{BB962C8B-B14F-4D97-AF65-F5344CB8AC3E}">
        <p14:creationId xmlns:p14="http://schemas.microsoft.com/office/powerpoint/2010/main" val="33832855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772790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33172688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04800" y="1600200"/>
            <a:ext cx="41529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10100" y="1600200"/>
            <a:ext cx="41529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864335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399801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1536296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376537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41115494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8804633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417360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10350" y="152400"/>
            <a:ext cx="2152650" cy="597376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52400" y="152400"/>
            <a:ext cx="6305550" cy="597376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782267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3"/>
          <p:cNvSpPr>
            <a:spLocks noGrp="1" noChangeArrowheads="1"/>
          </p:cNvSpPr>
          <p:nvPr>
            <p:ph type="body" idx="1"/>
          </p:nvPr>
        </p:nvSpPr>
        <p:spPr bwMode="auto">
          <a:xfrm>
            <a:off x="304800" y="1600200"/>
            <a:ext cx="8458200" cy="452596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a:p>
            <a:pPr lvl="0"/>
            <a:endParaRPr lang="en-US"/>
          </a:p>
        </p:txBody>
      </p:sp>
      <p:pic>
        <p:nvPicPr>
          <p:cNvPr id="1027" name="Picture 8" descr="hdrbg3"/>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2057400" y="0"/>
            <a:ext cx="7086600" cy="1143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028" name="Line 10"/>
          <p:cNvSpPr>
            <a:spLocks noChangeShapeType="1"/>
          </p:cNvSpPr>
          <p:nvPr/>
        </p:nvSpPr>
        <p:spPr bwMode="auto">
          <a:xfrm flipV="1">
            <a:off x="0" y="1143000"/>
            <a:ext cx="9144000" cy="0"/>
          </a:xfrm>
          <a:prstGeom prst="line">
            <a:avLst/>
          </a:prstGeom>
          <a:noFill/>
          <a:ln w="28575">
            <a:solidFill>
              <a:srgbClr val="336699"/>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cs typeface="+mn-cs"/>
            </a:endParaRPr>
          </a:p>
        </p:txBody>
      </p:sp>
      <p:sp>
        <p:nvSpPr>
          <p:cNvPr id="1029" name="Line 11"/>
          <p:cNvSpPr>
            <a:spLocks noChangeShapeType="1"/>
          </p:cNvSpPr>
          <p:nvPr/>
        </p:nvSpPr>
        <p:spPr bwMode="auto">
          <a:xfrm flipV="1">
            <a:off x="0" y="6248400"/>
            <a:ext cx="9144000" cy="0"/>
          </a:xfrm>
          <a:prstGeom prst="line">
            <a:avLst/>
          </a:prstGeom>
          <a:noFill/>
          <a:ln w="28575">
            <a:solidFill>
              <a:srgbClr val="336699"/>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cs typeface="+mn-cs"/>
            </a:endParaRPr>
          </a:p>
        </p:txBody>
      </p:sp>
      <p:sp>
        <p:nvSpPr>
          <p:cNvPr id="5122" name="Rectangle 2"/>
          <p:cNvSpPr>
            <a:spLocks noGrp="1" noChangeArrowheads="1"/>
          </p:cNvSpPr>
          <p:nvPr>
            <p:ph type="title"/>
          </p:nvPr>
        </p:nvSpPr>
        <p:spPr bwMode="auto">
          <a:xfrm>
            <a:off x="152400" y="152400"/>
            <a:ext cx="5791200" cy="838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pic>
        <p:nvPicPr>
          <p:cNvPr id="1031" name="Picture 14" descr="LogoClearGrey"/>
          <p:cNvPicPr>
            <a:picLocks noChangeAspect="1" noChangeArrowheads="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6662738" y="6324600"/>
            <a:ext cx="2100262" cy="3667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709"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Lst>
  <p:txStyles>
    <p:titleStyle>
      <a:lvl1pPr algn="ctr" rtl="0" eaLnBrk="0" fontAlgn="base" hangingPunct="0">
        <a:lnSpc>
          <a:spcPct val="90000"/>
        </a:lnSpc>
        <a:spcBef>
          <a:spcPct val="0"/>
        </a:spcBef>
        <a:spcAft>
          <a:spcPct val="0"/>
        </a:spcAft>
        <a:defRPr sz="3600" b="1">
          <a:solidFill>
            <a:schemeClr val="tx2"/>
          </a:solidFill>
          <a:effectLst>
            <a:outerShdw blurRad="38100" dist="38100" dir="2700000" algn="tl">
              <a:srgbClr val="C0C0C0"/>
            </a:outerShdw>
          </a:effectLst>
          <a:latin typeface="+mj-lt"/>
          <a:ea typeface="ＭＳ Ｐゴシック" charset="0"/>
          <a:cs typeface="ＭＳ Ｐゴシック" charset="0"/>
        </a:defRPr>
      </a:lvl1pPr>
      <a:lvl2pPr algn="ctr" rtl="0" eaLnBrk="0" fontAlgn="base" hangingPunct="0">
        <a:lnSpc>
          <a:spcPct val="90000"/>
        </a:lnSpc>
        <a:spcBef>
          <a:spcPct val="0"/>
        </a:spcBef>
        <a:spcAft>
          <a:spcPct val="0"/>
        </a:spcAft>
        <a:defRPr sz="3600" b="1">
          <a:solidFill>
            <a:schemeClr val="tx2"/>
          </a:solidFill>
          <a:effectLst>
            <a:outerShdw blurRad="38100" dist="38100" dir="2700000" algn="tl">
              <a:srgbClr val="C0C0C0"/>
            </a:outerShdw>
          </a:effectLst>
          <a:latin typeface="Tahoma" pitchFamily="34" charset="0"/>
          <a:ea typeface="ＭＳ Ｐゴシック" charset="0"/>
          <a:cs typeface="ＭＳ Ｐゴシック" charset="0"/>
        </a:defRPr>
      </a:lvl2pPr>
      <a:lvl3pPr algn="ctr" rtl="0" eaLnBrk="0" fontAlgn="base" hangingPunct="0">
        <a:lnSpc>
          <a:spcPct val="90000"/>
        </a:lnSpc>
        <a:spcBef>
          <a:spcPct val="0"/>
        </a:spcBef>
        <a:spcAft>
          <a:spcPct val="0"/>
        </a:spcAft>
        <a:defRPr sz="3600" b="1">
          <a:solidFill>
            <a:schemeClr val="tx2"/>
          </a:solidFill>
          <a:effectLst>
            <a:outerShdw blurRad="38100" dist="38100" dir="2700000" algn="tl">
              <a:srgbClr val="C0C0C0"/>
            </a:outerShdw>
          </a:effectLst>
          <a:latin typeface="Tahoma" pitchFamily="34" charset="0"/>
          <a:ea typeface="ＭＳ Ｐゴシック" charset="0"/>
          <a:cs typeface="ＭＳ Ｐゴシック" charset="0"/>
        </a:defRPr>
      </a:lvl3pPr>
      <a:lvl4pPr algn="ctr" rtl="0" eaLnBrk="0" fontAlgn="base" hangingPunct="0">
        <a:lnSpc>
          <a:spcPct val="90000"/>
        </a:lnSpc>
        <a:spcBef>
          <a:spcPct val="0"/>
        </a:spcBef>
        <a:spcAft>
          <a:spcPct val="0"/>
        </a:spcAft>
        <a:defRPr sz="3600" b="1">
          <a:solidFill>
            <a:schemeClr val="tx2"/>
          </a:solidFill>
          <a:effectLst>
            <a:outerShdw blurRad="38100" dist="38100" dir="2700000" algn="tl">
              <a:srgbClr val="C0C0C0"/>
            </a:outerShdw>
          </a:effectLst>
          <a:latin typeface="Tahoma" pitchFamily="34" charset="0"/>
          <a:ea typeface="ＭＳ Ｐゴシック" charset="0"/>
          <a:cs typeface="ＭＳ Ｐゴシック" charset="0"/>
        </a:defRPr>
      </a:lvl4pPr>
      <a:lvl5pPr algn="ctr" rtl="0" eaLnBrk="0" fontAlgn="base" hangingPunct="0">
        <a:lnSpc>
          <a:spcPct val="90000"/>
        </a:lnSpc>
        <a:spcBef>
          <a:spcPct val="0"/>
        </a:spcBef>
        <a:spcAft>
          <a:spcPct val="0"/>
        </a:spcAft>
        <a:defRPr sz="3600" b="1">
          <a:solidFill>
            <a:schemeClr val="tx2"/>
          </a:solidFill>
          <a:effectLst>
            <a:outerShdw blurRad="38100" dist="38100" dir="2700000" algn="tl">
              <a:srgbClr val="C0C0C0"/>
            </a:outerShdw>
          </a:effectLst>
          <a:latin typeface="Tahoma" pitchFamily="34" charset="0"/>
          <a:ea typeface="ＭＳ Ｐゴシック" charset="0"/>
          <a:cs typeface="ＭＳ Ｐゴシック" charset="0"/>
        </a:defRPr>
      </a:lvl5pPr>
      <a:lvl6pPr marL="457200" algn="ctr" rtl="0" fontAlgn="base">
        <a:lnSpc>
          <a:spcPct val="90000"/>
        </a:lnSpc>
        <a:spcBef>
          <a:spcPct val="0"/>
        </a:spcBef>
        <a:spcAft>
          <a:spcPct val="0"/>
        </a:spcAft>
        <a:defRPr sz="3600" b="1">
          <a:solidFill>
            <a:schemeClr val="tx2"/>
          </a:solidFill>
          <a:effectLst>
            <a:outerShdw blurRad="38100" dist="38100" dir="2700000" algn="tl">
              <a:srgbClr val="C0C0C0"/>
            </a:outerShdw>
          </a:effectLst>
          <a:latin typeface="Tahoma" pitchFamily="34" charset="0"/>
        </a:defRPr>
      </a:lvl6pPr>
      <a:lvl7pPr marL="914400" algn="ctr" rtl="0" fontAlgn="base">
        <a:lnSpc>
          <a:spcPct val="90000"/>
        </a:lnSpc>
        <a:spcBef>
          <a:spcPct val="0"/>
        </a:spcBef>
        <a:spcAft>
          <a:spcPct val="0"/>
        </a:spcAft>
        <a:defRPr sz="3600" b="1">
          <a:solidFill>
            <a:schemeClr val="tx2"/>
          </a:solidFill>
          <a:effectLst>
            <a:outerShdw blurRad="38100" dist="38100" dir="2700000" algn="tl">
              <a:srgbClr val="C0C0C0"/>
            </a:outerShdw>
          </a:effectLst>
          <a:latin typeface="Tahoma" pitchFamily="34" charset="0"/>
        </a:defRPr>
      </a:lvl7pPr>
      <a:lvl8pPr marL="1371600" algn="ctr" rtl="0" fontAlgn="base">
        <a:lnSpc>
          <a:spcPct val="90000"/>
        </a:lnSpc>
        <a:spcBef>
          <a:spcPct val="0"/>
        </a:spcBef>
        <a:spcAft>
          <a:spcPct val="0"/>
        </a:spcAft>
        <a:defRPr sz="3600" b="1">
          <a:solidFill>
            <a:schemeClr val="tx2"/>
          </a:solidFill>
          <a:effectLst>
            <a:outerShdw blurRad="38100" dist="38100" dir="2700000" algn="tl">
              <a:srgbClr val="C0C0C0"/>
            </a:outerShdw>
          </a:effectLst>
          <a:latin typeface="Tahoma" pitchFamily="34" charset="0"/>
        </a:defRPr>
      </a:lvl8pPr>
      <a:lvl9pPr marL="1828800" algn="ctr" rtl="0" fontAlgn="base">
        <a:lnSpc>
          <a:spcPct val="90000"/>
        </a:lnSpc>
        <a:spcBef>
          <a:spcPct val="0"/>
        </a:spcBef>
        <a:spcAft>
          <a:spcPct val="0"/>
        </a:spcAft>
        <a:defRPr sz="3600" b="1">
          <a:solidFill>
            <a:schemeClr val="tx2"/>
          </a:solidFill>
          <a:effectLst>
            <a:outerShdw blurRad="38100" dist="38100" dir="2700000" algn="tl">
              <a:srgbClr val="C0C0C0"/>
            </a:outerShdw>
          </a:effectLst>
          <a:latin typeface="Tahoma" pitchFamily="34" charset="0"/>
        </a:defRPr>
      </a:lvl9pPr>
    </p:titleStyle>
    <p:bodyStyle>
      <a:lvl1pPr marL="342900" indent="-342900" algn="l" rtl="0" eaLnBrk="0" fontAlgn="base" hangingPunct="0">
        <a:spcBef>
          <a:spcPct val="20000"/>
        </a:spcBef>
        <a:spcAft>
          <a:spcPct val="0"/>
        </a:spcAft>
        <a:buClr>
          <a:srgbClr val="336699"/>
        </a:buClr>
        <a:buFont typeface="Wingdings" charset="0"/>
        <a:buBlip>
          <a:blip r:embed="rId15"/>
        </a:buBlip>
        <a:defRPr sz="28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Clr>
          <a:srgbClr val="336699"/>
        </a:buClr>
        <a:buSzPct val="75000"/>
        <a:buFont typeface="Wingdings" charset="0"/>
        <a:buChar char="q"/>
        <a:defRPr sz="2400">
          <a:solidFill>
            <a:schemeClr val="tx1"/>
          </a:solidFill>
          <a:latin typeface="+mn-lt"/>
          <a:ea typeface="ＭＳ Ｐゴシック" charset="0"/>
        </a:defRPr>
      </a:lvl2pPr>
      <a:lvl3pPr marL="1143000" indent="-228600" algn="l" rtl="0" eaLnBrk="0" fontAlgn="base" hangingPunct="0">
        <a:spcBef>
          <a:spcPct val="20000"/>
        </a:spcBef>
        <a:spcAft>
          <a:spcPct val="0"/>
        </a:spcAft>
        <a:buClr>
          <a:srgbClr val="336699"/>
        </a:buClr>
        <a:buFont typeface="Wingdings" charset="0"/>
        <a:buChar char="§"/>
        <a:defRPr sz="2000">
          <a:solidFill>
            <a:schemeClr val="tx1"/>
          </a:solidFill>
          <a:latin typeface="+mn-lt"/>
          <a:ea typeface="ＭＳ Ｐゴシック" charset="0"/>
        </a:defRPr>
      </a:lvl3pPr>
      <a:lvl4pPr marL="1600200" indent="-228600" algn="l" rtl="0" eaLnBrk="0" fontAlgn="base" hangingPunct="0">
        <a:spcBef>
          <a:spcPct val="20000"/>
        </a:spcBef>
        <a:spcAft>
          <a:spcPct val="0"/>
        </a:spcAft>
        <a:buClr>
          <a:srgbClr val="336699"/>
        </a:buClr>
        <a:buChar char="•"/>
        <a:defRPr sz="1600">
          <a:solidFill>
            <a:schemeClr val="tx1"/>
          </a:solidFill>
          <a:latin typeface="+mn-lt"/>
          <a:ea typeface="ＭＳ Ｐゴシック" charset="0"/>
        </a:defRPr>
      </a:lvl4pPr>
      <a:lvl5pPr marL="2057400" indent="-228600" algn="l" rtl="0" eaLnBrk="0" fontAlgn="base" hangingPunct="0">
        <a:spcBef>
          <a:spcPct val="20000"/>
        </a:spcBef>
        <a:spcAft>
          <a:spcPct val="0"/>
        </a:spcAft>
        <a:buChar char="»"/>
        <a:defRPr sz="1200">
          <a:solidFill>
            <a:schemeClr val="tx1"/>
          </a:solidFill>
          <a:latin typeface="+mn-lt"/>
          <a:ea typeface="ＭＳ Ｐゴシック" charset="0"/>
        </a:defRPr>
      </a:lvl5pPr>
      <a:lvl6pPr marL="2514600" indent="-228600" algn="l" rtl="0" fontAlgn="base">
        <a:spcBef>
          <a:spcPct val="20000"/>
        </a:spcBef>
        <a:spcAft>
          <a:spcPct val="0"/>
        </a:spcAft>
        <a:buChar char="»"/>
        <a:defRPr sz="1200">
          <a:solidFill>
            <a:schemeClr val="tx1"/>
          </a:solidFill>
          <a:latin typeface="+mn-lt"/>
        </a:defRPr>
      </a:lvl6pPr>
      <a:lvl7pPr marL="2971800" indent="-228600" algn="l" rtl="0" fontAlgn="base">
        <a:spcBef>
          <a:spcPct val="20000"/>
        </a:spcBef>
        <a:spcAft>
          <a:spcPct val="0"/>
        </a:spcAft>
        <a:buChar char="»"/>
        <a:defRPr sz="1200">
          <a:solidFill>
            <a:schemeClr val="tx1"/>
          </a:solidFill>
          <a:latin typeface="+mn-lt"/>
        </a:defRPr>
      </a:lvl7pPr>
      <a:lvl8pPr marL="3429000" indent="-228600" algn="l" rtl="0" fontAlgn="base">
        <a:spcBef>
          <a:spcPct val="20000"/>
        </a:spcBef>
        <a:spcAft>
          <a:spcPct val="0"/>
        </a:spcAft>
        <a:buChar char="»"/>
        <a:defRPr sz="1200">
          <a:solidFill>
            <a:schemeClr val="tx1"/>
          </a:solidFill>
          <a:latin typeface="+mn-lt"/>
        </a:defRPr>
      </a:lvl8pPr>
      <a:lvl9pPr marL="3886200" indent="-228600" algn="l" rtl="0" fontAlgn="base">
        <a:spcBef>
          <a:spcPct val="20000"/>
        </a:spcBef>
        <a:spcAft>
          <a:spcPct val="0"/>
        </a:spcAft>
        <a:buChar char="»"/>
        <a:defRPr sz="12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rwhite@fedmarket.com"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www.fpds.gov/fpdsng_cms/" TargetMode="External"/><Relationship Id="rId2" Type="http://schemas.openxmlformats.org/officeDocument/2006/relationships/hyperlink" Target="http://www.usa.gov/" TargetMode="External"/><Relationship Id="rId1" Type="http://schemas.openxmlformats.org/officeDocument/2006/relationships/slideLayout" Target="../slideLayouts/slideLayout2.xml"/><Relationship Id="rId4" Type="http://schemas.openxmlformats.org/officeDocument/2006/relationships/hyperlink" Target="https://www.fbo.gov/"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s://www.fedmarket.com/fmkapps/ssq" TargetMode="External"/><Relationship Id="rId2" Type="http://schemas.openxmlformats.org/officeDocument/2006/relationships/hyperlink" Target="http://www.gsaelibrary.gsa.gov/ElibMain/home.do" TargetMode="External"/><Relationship Id="rId1" Type="http://schemas.openxmlformats.org/officeDocument/2006/relationships/slideLayout" Target="../slideLayouts/slideLayout2.xml"/><Relationship Id="rId4" Type="http://schemas.openxmlformats.org/officeDocument/2006/relationships/hyperlink" Target="https://ssq.gsa.gov/" TargetMode="Externa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mailto:rwhite@fedmarket.com" TargetMode="External"/><Relationship Id="rId2" Type="http://schemas.openxmlformats.org/officeDocument/2006/relationships/hyperlink" Target="http://www.fedmarket.com"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www.fedmarket.com/article/free_content/586" TargetMode="External"/><Relationship Id="rId2" Type="http://schemas.openxmlformats.org/officeDocument/2006/relationships/hyperlink" Target="http://www.fedmarket.com/article/free_content/587" TargetMode="External"/><Relationship Id="rId1" Type="http://schemas.openxmlformats.org/officeDocument/2006/relationships/slideLayout" Target="../slideLayouts/slideLayout2.xml"/><Relationship Id="rId5" Type="http://schemas.openxmlformats.org/officeDocument/2006/relationships/hyperlink" Target="http://www.fedmarket.com/article/free_content/1168" TargetMode="External"/><Relationship Id="rId4" Type="http://schemas.openxmlformats.org/officeDocument/2006/relationships/hyperlink" Target="http://www.fedmarket.com/article/free_content/1039"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1" name="Rectangle 2"/>
          <p:cNvSpPr>
            <a:spLocks noGrp="1" noChangeArrowheads="1"/>
          </p:cNvSpPr>
          <p:nvPr>
            <p:ph type="ctrTitle"/>
          </p:nvPr>
        </p:nvSpPr>
        <p:spPr>
          <a:xfrm>
            <a:off x="685800" y="1524000"/>
            <a:ext cx="7772400" cy="1295400"/>
          </a:xfrm>
        </p:spPr>
        <p:txBody>
          <a:bodyPr/>
          <a:lstStyle/>
          <a:p>
            <a:r>
              <a:rPr lang="en-US" dirty="0">
                <a:effectLst/>
                <a:latin typeface="Tahoma" charset="0"/>
              </a:rPr>
              <a:t>Realities of Government Contracting</a:t>
            </a:r>
            <a:br>
              <a:rPr lang="en-US" dirty="0">
                <a:effectLst/>
                <a:latin typeface="Tahoma" charset="0"/>
              </a:rPr>
            </a:br>
            <a:endParaRPr lang="en-US" sz="2000" dirty="0">
              <a:effectLst/>
              <a:latin typeface="Tahoma" charset="0"/>
            </a:endParaRPr>
          </a:p>
        </p:txBody>
      </p:sp>
      <p:sp>
        <p:nvSpPr>
          <p:cNvPr id="3075" name="Rectangle 3"/>
          <p:cNvSpPr>
            <a:spLocks noGrp="1" noChangeArrowheads="1"/>
          </p:cNvSpPr>
          <p:nvPr>
            <p:ph type="subTitle" idx="1"/>
          </p:nvPr>
        </p:nvSpPr>
        <p:spPr>
          <a:xfrm>
            <a:off x="1371600" y="2667000"/>
            <a:ext cx="6400800" cy="3276600"/>
          </a:xfrm>
        </p:spPr>
        <p:txBody>
          <a:bodyPr/>
          <a:lstStyle/>
          <a:p>
            <a:pPr algn="l">
              <a:defRPr/>
            </a:pPr>
            <a:r>
              <a:rPr lang="en-US" sz="2000" b="1" dirty="0">
                <a:latin typeface="+mj-lt"/>
                <a:cs typeface="Arial"/>
              </a:rPr>
              <a:t>Should your company enter the government?</a:t>
            </a:r>
          </a:p>
          <a:p>
            <a:pPr algn="l">
              <a:defRPr/>
            </a:pPr>
            <a:r>
              <a:rPr lang="en-US" sz="1800" i="1" dirty="0">
                <a:latin typeface="+mj-lt"/>
                <a:cs typeface="Arial"/>
              </a:rPr>
              <a:t>This presentation and companion eBook will help you answer this question.</a:t>
            </a:r>
          </a:p>
          <a:p>
            <a:pPr>
              <a:defRPr/>
            </a:pPr>
            <a:endParaRPr lang="en-US" sz="1000" b="1" dirty="0"/>
          </a:p>
          <a:p>
            <a:pPr>
              <a:defRPr/>
            </a:pPr>
            <a:r>
              <a:rPr lang="en-US" sz="2000" b="1" dirty="0"/>
              <a:t>Speaker: Richard White</a:t>
            </a:r>
          </a:p>
          <a:p>
            <a:pPr>
              <a:defRPr/>
            </a:pPr>
            <a:r>
              <a:rPr lang="en-US" sz="2000" b="1" dirty="0" err="1"/>
              <a:t>Fedmarket</a:t>
            </a:r>
            <a:endParaRPr lang="en-US" sz="2000" b="1" dirty="0"/>
          </a:p>
          <a:p>
            <a:pPr>
              <a:defRPr/>
            </a:pPr>
            <a:r>
              <a:rPr lang="en-US" sz="2000" b="1" dirty="0"/>
              <a:t>President, CEO </a:t>
            </a:r>
          </a:p>
          <a:p>
            <a:pPr>
              <a:defRPr/>
            </a:pPr>
            <a:r>
              <a:rPr lang="en-US" sz="2000" b="1" dirty="0">
                <a:hlinkClick r:id="rId2"/>
              </a:rPr>
              <a:t>rwhite@fedmarket.com</a:t>
            </a:r>
            <a:endParaRPr lang="en-US" sz="2000" b="1" dirty="0"/>
          </a:p>
          <a:p>
            <a:pPr>
              <a:defRPr/>
            </a:pPr>
            <a:r>
              <a:rPr lang="en-US" sz="2000" b="1" dirty="0"/>
              <a:t>301.908.0546</a:t>
            </a:r>
          </a:p>
          <a:p>
            <a:pPr>
              <a:defRPr/>
            </a:pPr>
            <a:endParaRPr lang="en-US" sz="2000" b="1" i="1" dirty="0">
              <a:cs typeface="+mn-cs"/>
            </a:endParaRPr>
          </a:p>
          <a:p>
            <a:pPr eaLnBrk="1" hangingPunct="1">
              <a:buFont typeface="Wingdings" charset="0"/>
              <a:buNone/>
              <a:defRPr/>
            </a:pPr>
            <a:endParaRPr lang="en-US" dirty="0">
              <a:latin typeface="Tahoma" charset="0"/>
              <a:cs typeface="+mn-c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152400"/>
            <a:ext cx="5791200" cy="762000"/>
          </a:xfrm>
        </p:spPr>
        <p:txBody>
          <a:bodyPr/>
          <a:lstStyle/>
          <a:p>
            <a:pPr>
              <a:defRPr/>
            </a:pPr>
            <a:r>
              <a:rPr lang="en-US" dirty="0"/>
              <a:t>    Richard White </a:t>
            </a:r>
          </a:p>
        </p:txBody>
      </p:sp>
      <p:sp>
        <p:nvSpPr>
          <p:cNvPr id="3" name="Content Placeholder 2"/>
          <p:cNvSpPr>
            <a:spLocks noGrp="1"/>
          </p:cNvSpPr>
          <p:nvPr>
            <p:ph idx="1"/>
          </p:nvPr>
        </p:nvSpPr>
        <p:spPr>
          <a:xfrm>
            <a:off x="228600" y="1447800"/>
            <a:ext cx="8686800" cy="4953000"/>
          </a:xfrm>
        </p:spPr>
        <p:txBody>
          <a:bodyPr numCol="2"/>
          <a:lstStyle/>
          <a:p>
            <a:pPr marL="0" indent="0">
              <a:buFont typeface="Wingdings" charset="0"/>
              <a:buNone/>
              <a:defRPr/>
            </a:pPr>
            <a:endParaRPr lang="en-US" sz="1800" dirty="0"/>
          </a:p>
          <a:p>
            <a:pPr marL="0" indent="0">
              <a:buFont typeface="Wingdings" charset="0"/>
              <a:buNone/>
              <a:defRPr/>
            </a:pPr>
            <a:r>
              <a:rPr lang="en-US" sz="1600" dirty="0"/>
              <a:t>Mr. White founded a federal contracting company is 1973. He built the company form its inception $170 million in sales before </a:t>
            </a:r>
          </a:p>
          <a:p>
            <a:pPr marL="0" indent="0">
              <a:buFont typeface="Wingdings" charset="0"/>
              <a:buNone/>
              <a:defRPr/>
            </a:pPr>
            <a:r>
              <a:rPr lang="en-US" sz="1600" dirty="0"/>
              <a:t>selling the company in 1989. As CEO of his company he headed a 300-person computer services organization and a 1,200-person federal facility management division. </a:t>
            </a:r>
          </a:p>
          <a:p>
            <a:pPr marL="0" indent="0">
              <a:buFont typeface="Wingdings" charset="0"/>
              <a:buNone/>
              <a:defRPr/>
            </a:pPr>
            <a:endParaRPr lang="en-US" sz="1600" dirty="0"/>
          </a:p>
          <a:p>
            <a:pPr marL="0" indent="0">
              <a:buFont typeface="Wingdings" charset="0"/>
              <a:buNone/>
              <a:defRPr/>
            </a:pPr>
            <a:r>
              <a:rPr lang="en-US" sz="1600" dirty="0"/>
              <a:t>Earning a B.S. in Mechanical Engineering and</a:t>
            </a:r>
          </a:p>
          <a:p>
            <a:pPr marL="0" indent="0">
              <a:buFont typeface="Wingdings" charset="0"/>
              <a:buNone/>
              <a:defRPr/>
            </a:pPr>
            <a:r>
              <a:rPr lang="en-US" sz="1600" dirty="0"/>
              <a:t>a  Masters in Computer Science, Mr. White dedicated his career to government </a:t>
            </a:r>
          </a:p>
          <a:p>
            <a:pPr marL="0" indent="0">
              <a:buFont typeface="Wingdings" charset="0"/>
              <a:buNone/>
              <a:defRPr/>
            </a:pPr>
            <a:r>
              <a:rPr lang="en-US" sz="1600" dirty="0"/>
              <a:t>contracting and computer-related fields. He has served as a management consultant with Booz, Allen, &amp; Hamilton and as President of Macro Systems, Inc. </a:t>
            </a:r>
          </a:p>
          <a:p>
            <a:pPr marL="0" indent="0">
              <a:buFont typeface="Wingdings" charset="0"/>
              <a:buNone/>
              <a:defRPr/>
            </a:pPr>
            <a:endParaRPr lang="en-US" sz="1600" dirty="0"/>
          </a:p>
          <a:p>
            <a:pPr marL="0" indent="0">
              <a:buFont typeface="Wingdings" charset="0"/>
              <a:buNone/>
              <a:defRPr/>
            </a:pPr>
            <a:endParaRPr lang="en-US" sz="1600" dirty="0"/>
          </a:p>
          <a:p>
            <a:pPr marL="0" indent="0">
              <a:buFont typeface="Wingdings" charset="0"/>
              <a:buNone/>
              <a:defRPr/>
            </a:pPr>
            <a:endParaRPr lang="en-US" sz="1600" dirty="0"/>
          </a:p>
          <a:p>
            <a:pPr marL="0" indent="0">
              <a:buFont typeface="Wingdings" charset="0"/>
              <a:buNone/>
              <a:defRPr/>
            </a:pPr>
            <a:r>
              <a:rPr lang="en-US" sz="1600" dirty="0"/>
              <a:t>Mr. White is a recognized expert in government marketing and sales. He knows the nuances of selling to governments, including the sales processes used for individual government markets defined by procurement size, multiple award schedule sales, negotiated procurement sales, and proposal writing. </a:t>
            </a:r>
          </a:p>
          <a:p>
            <a:pPr marL="0" indent="0">
              <a:buFont typeface="Wingdings" charset="0"/>
              <a:buNone/>
              <a:defRPr/>
            </a:pPr>
            <a:endParaRPr lang="en-US" sz="1600" dirty="0"/>
          </a:p>
          <a:p>
            <a:pPr marL="0" indent="0">
              <a:buFont typeface="Wingdings" charset="0"/>
              <a:buNone/>
              <a:defRPr/>
            </a:pPr>
            <a:r>
              <a:rPr lang="en-US" sz="1600" dirty="0"/>
              <a:t>Mr. White is the author of seven books on government contracting and is a frequent speaker on federal contracting topics. He teaches the good, bad, and ugly of government contracting and how to win government contracts in the unique and the seemingly irrational world of government bureaucracies. </a:t>
            </a:r>
          </a:p>
          <a:p>
            <a:pPr marL="0" indent="0">
              <a:buFont typeface="Wingdings" charset="0"/>
              <a:buNone/>
              <a:defRPr/>
            </a:pPr>
            <a:r>
              <a:rPr lang="en-US" sz="1800" dirty="0"/>
              <a:t>			</a:t>
            </a:r>
          </a:p>
        </p:txBody>
      </p:sp>
      <p:pic>
        <p:nvPicPr>
          <p:cNvPr id="31747" name="Picture 3" descr="rwhite3_sm.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57200" y="228600"/>
            <a:ext cx="1092200" cy="15113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2"/>
          <p:cNvSpPr>
            <a:spLocks noGrp="1" noChangeArrowheads="1"/>
          </p:cNvSpPr>
          <p:nvPr>
            <p:ph type="title"/>
          </p:nvPr>
        </p:nvSpPr>
        <p:spPr>
          <a:xfrm>
            <a:off x="241300" y="457200"/>
            <a:ext cx="5942013" cy="571500"/>
          </a:xfrm>
        </p:spPr>
        <p:txBody>
          <a:bodyPr/>
          <a:lstStyle/>
          <a:p>
            <a:pPr algn="l" eaLnBrk="1" hangingPunct="1">
              <a:defRPr/>
            </a:pPr>
            <a:r>
              <a:rPr lang="en-US" sz="2800" dirty="0">
                <a:cs typeface="+mj-cs"/>
              </a:rPr>
              <a:t>Should your company enter the government market?</a:t>
            </a:r>
            <a:br>
              <a:rPr lang="en-US" sz="2800" dirty="0">
                <a:cs typeface="+mj-cs"/>
              </a:rPr>
            </a:br>
            <a:endParaRPr lang="en-US" sz="2800" dirty="0">
              <a:ea typeface="+mj-ea"/>
              <a:cs typeface="+mj-cs"/>
            </a:endParaRPr>
          </a:p>
        </p:txBody>
      </p:sp>
      <p:sp>
        <p:nvSpPr>
          <p:cNvPr id="4099" name="Rectangle 3"/>
          <p:cNvSpPr>
            <a:spLocks noGrp="1" noChangeArrowheads="1"/>
          </p:cNvSpPr>
          <p:nvPr>
            <p:ph type="body" idx="1"/>
          </p:nvPr>
        </p:nvSpPr>
        <p:spPr>
          <a:xfrm>
            <a:off x="241300" y="1244600"/>
            <a:ext cx="8229600" cy="4525963"/>
          </a:xfrm>
        </p:spPr>
        <p:txBody>
          <a:bodyPr/>
          <a:lstStyle/>
          <a:p>
            <a:pPr marL="0" indent="0">
              <a:buFont typeface="Wingdings" charset="0"/>
              <a:buNone/>
              <a:defRPr/>
            </a:pPr>
            <a:r>
              <a:rPr lang="en-US" b="1" i="1" dirty="0">
                <a:cs typeface="+mn-cs"/>
              </a:rPr>
              <a:t> </a:t>
            </a:r>
            <a:endParaRPr lang="en-US" dirty="0">
              <a:cs typeface="+mn-cs"/>
            </a:endParaRPr>
          </a:p>
          <a:p>
            <a:pPr>
              <a:defRPr/>
            </a:pPr>
            <a:r>
              <a:rPr lang="en-US" sz="2400" dirty="0">
                <a:cs typeface="+mn-cs"/>
              </a:rPr>
              <a:t>Yes, if you are ready to invest and sell </a:t>
            </a:r>
          </a:p>
          <a:p>
            <a:pPr marL="0" indent="0">
              <a:buFont typeface="Wingdings" charset="0"/>
              <a:buNone/>
              <a:defRPr/>
            </a:pPr>
            <a:endParaRPr lang="en-US" sz="2400" dirty="0">
              <a:cs typeface="+mn-cs"/>
            </a:endParaRPr>
          </a:p>
          <a:p>
            <a:pPr>
              <a:defRPr/>
            </a:pPr>
            <a:r>
              <a:rPr lang="en-US" sz="2400" dirty="0">
                <a:cs typeface="+mn-cs"/>
              </a:rPr>
              <a:t>No, if you want to sit back, take orders and not execute a sales program</a:t>
            </a:r>
          </a:p>
          <a:p>
            <a:pPr marL="0" indent="0">
              <a:buFont typeface="Wingdings" charset="0"/>
              <a:buNone/>
              <a:defRPr/>
            </a:pPr>
            <a:endParaRPr lang="en-US" sz="2400" dirty="0">
              <a:cs typeface="+mn-cs"/>
            </a:endParaRPr>
          </a:p>
          <a:p>
            <a:pPr marL="0" indent="0">
              <a:buFont typeface="Wingdings" charset="0"/>
              <a:buNone/>
              <a:defRPr/>
            </a:pPr>
            <a:r>
              <a:rPr lang="en-US" sz="2400" dirty="0">
                <a:cs typeface="+mn-cs"/>
              </a:rPr>
              <a:t>Failure to execute a sales program is the biggest reason companies fail in the government market. </a:t>
            </a:r>
          </a:p>
          <a:p>
            <a:pPr marL="0" indent="0" eaLnBrk="1" hangingPunct="1">
              <a:buFont typeface="Wingdings" charset="0"/>
              <a:buNone/>
              <a:defRPr/>
            </a:pPr>
            <a:endParaRPr lang="en-US" dirty="0">
              <a:latin typeface="Tahoma" charset="0"/>
              <a:cs typeface="+mn-cs"/>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defRPr/>
            </a:pPr>
            <a:r>
              <a:rPr lang="en-US" sz="2400" dirty="0">
                <a:effectLst/>
                <a:cs typeface="+mj-cs"/>
              </a:rPr>
              <a:t>Government and Commercial Sales, the Same Yet Different </a:t>
            </a:r>
            <a:endParaRPr lang="en-US" sz="2400" dirty="0">
              <a:cs typeface="+mj-cs"/>
            </a:endParaRPr>
          </a:p>
        </p:txBody>
      </p:sp>
      <p:sp>
        <p:nvSpPr>
          <p:cNvPr id="3" name="Content Placeholder 2"/>
          <p:cNvSpPr>
            <a:spLocks noGrp="1"/>
          </p:cNvSpPr>
          <p:nvPr>
            <p:ph idx="1"/>
          </p:nvPr>
        </p:nvSpPr>
        <p:spPr/>
        <p:txBody>
          <a:bodyPr/>
          <a:lstStyle/>
          <a:p>
            <a:pPr marL="0" indent="0">
              <a:buFont typeface="Wingdings" charset="0"/>
              <a:buNone/>
              <a:defRPr/>
            </a:pPr>
            <a:r>
              <a:rPr lang="en-US" sz="2400" dirty="0">
                <a:cs typeface="+mn-cs"/>
              </a:rPr>
              <a:t>At its core government sales is identical to commercial sales.</a:t>
            </a:r>
          </a:p>
          <a:p>
            <a:pPr marL="0" indent="0">
              <a:buFont typeface="Wingdings" charset="0"/>
              <a:buNone/>
              <a:defRPr/>
            </a:pPr>
            <a:endParaRPr lang="en-US" sz="1800" dirty="0">
              <a:cs typeface="+mn-cs"/>
            </a:endParaRPr>
          </a:p>
          <a:p>
            <a:pPr marL="0" indent="0">
              <a:buFont typeface="Wingdings" charset="0"/>
              <a:buNone/>
              <a:defRPr/>
            </a:pPr>
            <a:r>
              <a:rPr lang="en-US" sz="2400" dirty="0">
                <a:cs typeface="+mn-cs"/>
              </a:rPr>
              <a:t>The initial sale is made in the same way; a relationship is established with the buyer. </a:t>
            </a:r>
          </a:p>
          <a:p>
            <a:pPr marL="0" indent="0">
              <a:buFont typeface="Wingdings" charset="0"/>
              <a:buNone/>
              <a:defRPr/>
            </a:pPr>
            <a:r>
              <a:rPr lang="en-US" sz="2400" dirty="0">
                <a:cs typeface="+mn-cs"/>
              </a:rPr>
              <a:t> </a:t>
            </a:r>
          </a:p>
          <a:p>
            <a:pPr marL="0" indent="0">
              <a:buFont typeface="Wingdings" charset="0"/>
              <a:buNone/>
              <a:defRPr/>
            </a:pPr>
            <a:r>
              <a:rPr lang="en-US" sz="2400" dirty="0">
                <a:cs typeface="+mn-cs"/>
              </a:rPr>
              <a:t>The value of the solution is communicated to the buyer.</a:t>
            </a:r>
          </a:p>
          <a:p>
            <a:pPr marL="0" indent="0">
              <a:buFont typeface="Wingdings" charset="0"/>
              <a:buNone/>
              <a:defRPr/>
            </a:pPr>
            <a:endParaRPr lang="en-US" sz="1800" dirty="0">
              <a:cs typeface="+mn-cs"/>
            </a:endParaRPr>
          </a:p>
          <a:p>
            <a:pPr marL="0" indent="0">
              <a:buFont typeface="Wingdings" charset="0"/>
              <a:buNone/>
              <a:defRPr/>
            </a:pPr>
            <a:r>
              <a:rPr lang="en-US" sz="2400" dirty="0">
                <a:cs typeface="+mn-cs"/>
              </a:rPr>
              <a:t>Newcomers tend to think it is a bidding game when it is really a sales game.</a:t>
            </a:r>
          </a:p>
          <a:p>
            <a:pPr marL="0" indent="0">
              <a:buFont typeface="Wingdings" charset="0"/>
              <a:buNone/>
              <a:defRPr/>
            </a:pPr>
            <a:endParaRPr lang="en-US" sz="2400" dirty="0">
              <a:cs typeface="+mn-cs"/>
            </a:endParaRPr>
          </a:p>
          <a:p>
            <a:pPr marL="0" indent="0">
              <a:buFont typeface="Wingdings" charset="0"/>
              <a:buNone/>
              <a:defRPr/>
            </a:pPr>
            <a:r>
              <a:rPr lang="en-US" sz="2400" dirty="0">
                <a:cs typeface="+mn-cs"/>
              </a:rPr>
              <a:t>Sell it, then bid it (easier said than done)</a:t>
            </a:r>
          </a:p>
          <a:p>
            <a:pPr marL="0" indent="0">
              <a:buFont typeface="Wingdings" charset="0"/>
              <a:buNone/>
              <a:defRPr/>
            </a:pPr>
            <a:endParaRPr lang="en-US" sz="2400" dirty="0">
              <a:cs typeface="+mn-cs"/>
            </a:endParaRPr>
          </a:p>
          <a:p>
            <a:pPr marL="0" indent="0">
              <a:buFont typeface="Wingdings" charset="0"/>
              <a:buNone/>
              <a:defRPr/>
            </a:pPr>
            <a:endParaRPr lang="en-US" dirty="0">
              <a:cs typeface="+mn-cs"/>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533400"/>
            <a:ext cx="5791200" cy="457200"/>
          </a:xfrm>
        </p:spPr>
        <p:txBody>
          <a:bodyPr/>
          <a:lstStyle/>
          <a:p>
            <a:pPr algn="l">
              <a:defRPr/>
            </a:pPr>
            <a:r>
              <a:rPr lang="en-US" sz="2400" dirty="0">
                <a:effectLst/>
                <a:cs typeface="+mj-cs"/>
              </a:rPr>
              <a:t>The differences in the markets occurs are after the end user has been sold. </a:t>
            </a:r>
            <a:br>
              <a:rPr lang="en-US" dirty="0">
                <a:effectLst/>
                <a:cs typeface="+mj-cs"/>
              </a:rPr>
            </a:br>
            <a:endParaRPr lang="en-US" dirty="0">
              <a:cs typeface="+mj-cs"/>
            </a:endParaRPr>
          </a:p>
        </p:txBody>
      </p:sp>
      <p:sp>
        <p:nvSpPr>
          <p:cNvPr id="3" name="Content Placeholder 2"/>
          <p:cNvSpPr>
            <a:spLocks noGrp="1"/>
          </p:cNvSpPr>
          <p:nvPr>
            <p:ph idx="1"/>
          </p:nvPr>
        </p:nvSpPr>
        <p:spPr>
          <a:xfrm>
            <a:off x="304800" y="1219200"/>
            <a:ext cx="8458200" cy="4906963"/>
          </a:xfrm>
        </p:spPr>
        <p:txBody>
          <a:bodyPr/>
          <a:lstStyle/>
          <a:p>
            <a:pPr marL="457200" indent="-457200">
              <a:buFont typeface="+mj-lt"/>
              <a:buAutoNum type="arabicPeriod"/>
              <a:defRPr/>
            </a:pPr>
            <a:r>
              <a:rPr lang="en-US" sz="2400" dirty="0">
                <a:cs typeface="+mn-cs"/>
              </a:rPr>
              <a:t>The government market is huge with hundreds of thousands of buyers so finding buyers is difficult and expensive. </a:t>
            </a:r>
          </a:p>
          <a:p>
            <a:pPr>
              <a:buFont typeface="+mj-lt"/>
              <a:buAutoNum type="arabicPeriod"/>
              <a:defRPr/>
            </a:pPr>
            <a:endParaRPr lang="en-US" sz="1600" dirty="0">
              <a:cs typeface="+mn-cs"/>
            </a:endParaRPr>
          </a:p>
          <a:p>
            <a:pPr marL="457200" indent="-457200">
              <a:buFont typeface="+mj-lt"/>
              <a:buAutoNum type="arabicPeriod"/>
              <a:defRPr/>
            </a:pPr>
            <a:r>
              <a:rPr lang="en-US" sz="2400" dirty="0">
                <a:cs typeface="+mn-cs"/>
              </a:rPr>
              <a:t>They have to have a way (or method, or vehicle) to close a sale under the rules for competition (or lack of it).  </a:t>
            </a:r>
          </a:p>
          <a:p>
            <a:pPr>
              <a:buFont typeface="+mj-lt"/>
              <a:buAutoNum type="arabicPeriod"/>
              <a:defRPr/>
            </a:pPr>
            <a:endParaRPr lang="en-US" sz="1600" dirty="0">
              <a:cs typeface="+mn-cs"/>
            </a:endParaRPr>
          </a:p>
          <a:p>
            <a:pPr marL="457200" indent="-457200">
              <a:buFont typeface="+mj-lt"/>
              <a:buAutoNum type="arabicPeriod"/>
              <a:defRPr/>
            </a:pPr>
            <a:r>
              <a:rPr lang="en-US" sz="2400" dirty="0">
                <a:cs typeface="+mn-cs"/>
              </a:rPr>
              <a:t>Closing methods vary depending on size and type of purchase.</a:t>
            </a:r>
          </a:p>
          <a:p>
            <a:pPr>
              <a:buFont typeface="+mj-lt"/>
              <a:buAutoNum type="arabicPeriod"/>
              <a:defRPr/>
            </a:pPr>
            <a:endParaRPr lang="en-US" sz="1600" dirty="0">
              <a:cs typeface="+mn-cs"/>
            </a:endParaRPr>
          </a:p>
          <a:p>
            <a:pPr marL="457200" indent="-457200">
              <a:buFont typeface="+mj-lt"/>
              <a:buAutoNum type="arabicPeriod"/>
              <a:defRPr/>
            </a:pPr>
            <a:r>
              <a:rPr lang="en-US" sz="2400" dirty="0">
                <a:cs typeface="+mn-cs"/>
              </a:rPr>
              <a:t>The methods must, according to public purchasing regulation, include a degree of competition (or at a minimum the appearance of competition).</a:t>
            </a:r>
          </a:p>
          <a:p>
            <a:pPr marL="0" indent="0">
              <a:buFont typeface="Wingdings" charset="0"/>
              <a:buNone/>
              <a:defRPr/>
            </a:pPr>
            <a:endParaRPr lang="en-US" dirty="0">
              <a:cs typeface="+mn-cs"/>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533400"/>
            <a:ext cx="5791200" cy="457200"/>
          </a:xfrm>
        </p:spPr>
        <p:txBody>
          <a:bodyPr/>
          <a:lstStyle/>
          <a:p>
            <a:pPr algn="l">
              <a:defRPr/>
            </a:pPr>
            <a:r>
              <a:rPr lang="en-US" sz="2400" dirty="0">
                <a:effectLst/>
                <a:cs typeface="+mj-cs"/>
              </a:rPr>
              <a:t>Government buyers can be resistant to newcomers. </a:t>
            </a:r>
            <a:br>
              <a:rPr lang="en-US" dirty="0">
                <a:effectLst/>
                <a:cs typeface="+mj-cs"/>
              </a:rPr>
            </a:br>
            <a:endParaRPr lang="en-US" dirty="0">
              <a:cs typeface="+mj-cs"/>
            </a:endParaRPr>
          </a:p>
        </p:txBody>
      </p:sp>
      <p:sp>
        <p:nvSpPr>
          <p:cNvPr id="3" name="Content Placeholder 2"/>
          <p:cNvSpPr>
            <a:spLocks noGrp="1"/>
          </p:cNvSpPr>
          <p:nvPr>
            <p:ph idx="1"/>
          </p:nvPr>
        </p:nvSpPr>
        <p:spPr/>
        <p:txBody>
          <a:bodyPr/>
          <a:lstStyle/>
          <a:p>
            <a:pPr marL="0" indent="0">
              <a:buFont typeface="Wingdings" charset="0"/>
              <a:buNone/>
              <a:defRPr/>
            </a:pPr>
            <a:r>
              <a:rPr lang="en-US" sz="2400" dirty="0">
                <a:cs typeface="+mn-cs"/>
              </a:rPr>
              <a:t>Buyer resistance can be offset by:</a:t>
            </a:r>
          </a:p>
          <a:p>
            <a:pPr marL="0" indent="0">
              <a:buFont typeface="Wingdings" charset="0"/>
              <a:buNone/>
              <a:defRPr/>
            </a:pPr>
            <a:endParaRPr lang="en-US" sz="1200" dirty="0">
              <a:cs typeface="+mn-cs"/>
            </a:endParaRPr>
          </a:p>
          <a:p>
            <a:pPr>
              <a:buFont typeface="Arial"/>
              <a:buChar char="•"/>
              <a:defRPr/>
            </a:pPr>
            <a:r>
              <a:rPr lang="en-US" sz="2000" dirty="0">
                <a:cs typeface="+mn-cs"/>
              </a:rPr>
              <a:t>Purchasing preferences set up by Congress for small businesses</a:t>
            </a:r>
          </a:p>
          <a:p>
            <a:pPr>
              <a:buFont typeface="Arial"/>
              <a:buChar char="•"/>
              <a:defRPr/>
            </a:pPr>
            <a:r>
              <a:rPr lang="en-US" sz="2000" dirty="0">
                <a:cs typeface="+mn-cs"/>
              </a:rPr>
              <a:t>A distinguishing sales message</a:t>
            </a:r>
          </a:p>
          <a:p>
            <a:pPr>
              <a:buFont typeface="Arial"/>
              <a:buChar char="•"/>
              <a:defRPr/>
            </a:pPr>
            <a:r>
              <a:rPr lang="en-US" sz="2000" dirty="0">
                <a:cs typeface="+mn-cs"/>
              </a:rPr>
              <a:t>A referral from an entrenched contractor </a:t>
            </a:r>
          </a:p>
          <a:p>
            <a:pPr>
              <a:buFont typeface="Arial"/>
              <a:buChar char="•"/>
              <a:defRPr/>
            </a:pPr>
            <a:r>
              <a:rPr lang="en-US" sz="2000" dirty="0">
                <a:cs typeface="+mn-cs"/>
              </a:rPr>
              <a:t>A referral from a federal customer (tough for newcomers)</a:t>
            </a:r>
          </a:p>
          <a:p>
            <a:pPr marL="0" indent="0">
              <a:buFont typeface="Wingdings" charset="0"/>
              <a:buNone/>
              <a:defRPr/>
            </a:pPr>
            <a:endParaRPr lang="en-US" sz="1800" dirty="0">
              <a:cs typeface="+mn-cs"/>
            </a:endParaRPr>
          </a:p>
          <a:p>
            <a:pPr marL="0" indent="0">
              <a:buFont typeface="Wingdings" charset="0"/>
              <a:buNone/>
              <a:defRPr/>
            </a:pPr>
            <a:r>
              <a:rPr lang="en-US" sz="2400" dirty="0">
                <a:cs typeface="+mn-cs"/>
              </a:rPr>
              <a:t>Unlike the commercial sector federal buyers are happy to make referrals to other federal buyers. </a:t>
            </a:r>
          </a:p>
          <a:p>
            <a:pPr marL="0" indent="0">
              <a:buFont typeface="Wingdings" charset="0"/>
              <a:buNone/>
              <a:defRPr/>
            </a:pPr>
            <a:endParaRPr lang="en-US" sz="1600" dirty="0">
              <a:cs typeface="+mn-cs"/>
            </a:endParaRPr>
          </a:p>
          <a:p>
            <a:pPr marL="0" indent="0">
              <a:buFont typeface="Wingdings" charset="0"/>
              <a:buNone/>
              <a:defRPr/>
            </a:pPr>
            <a:r>
              <a:rPr lang="en-US" sz="2400" dirty="0">
                <a:cs typeface="+mn-cs"/>
              </a:rPr>
              <a:t>Market insiders use their customers to help them sell to other federal customers.</a:t>
            </a:r>
          </a:p>
          <a:p>
            <a:pPr marL="0" indent="0">
              <a:buFont typeface="Wingdings" charset="0"/>
              <a:buNone/>
              <a:defRPr/>
            </a:pPr>
            <a:endParaRPr lang="en-US" dirty="0">
              <a:cs typeface="+mn-cs"/>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381000"/>
            <a:ext cx="5791200" cy="609600"/>
          </a:xfrm>
        </p:spPr>
        <p:txBody>
          <a:bodyPr/>
          <a:lstStyle/>
          <a:p>
            <a:pPr>
              <a:defRPr/>
            </a:pPr>
            <a:r>
              <a:rPr lang="en-US" sz="2400" dirty="0">
                <a:effectLst/>
                <a:cs typeface="+mj-cs"/>
              </a:rPr>
              <a:t>It’s a Double Edged Sword</a:t>
            </a:r>
            <a:br>
              <a:rPr lang="en-US" sz="2400" dirty="0">
                <a:effectLst/>
                <a:cs typeface="+mj-cs"/>
              </a:rPr>
            </a:br>
            <a:endParaRPr lang="en-US" sz="2400" dirty="0">
              <a:cs typeface="+mj-cs"/>
            </a:endParaRPr>
          </a:p>
        </p:txBody>
      </p:sp>
      <p:sp>
        <p:nvSpPr>
          <p:cNvPr id="3" name="Content Placeholder 2"/>
          <p:cNvSpPr>
            <a:spLocks noGrp="1"/>
          </p:cNvSpPr>
          <p:nvPr>
            <p:ph idx="1"/>
          </p:nvPr>
        </p:nvSpPr>
        <p:spPr/>
        <p:txBody>
          <a:bodyPr/>
          <a:lstStyle/>
          <a:p>
            <a:pPr marL="0" indent="0">
              <a:buFont typeface="Wingdings" charset="0"/>
              <a:buNone/>
              <a:defRPr/>
            </a:pPr>
            <a:r>
              <a:rPr lang="en-US" sz="2000" dirty="0">
                <a:cs typeface="+mn-cs"/>
              </a:rPr>
              <a:t>Competition in the government market is intense, particularly from insiders that already have built-in relationships with buyers. </a:t>
            </a:r>
          </a:p>
          <a:p>
            <a:pPr marL="0" indent="0">
              <a:buFont typeface="Wingdings" charset="0"/>
              <a:buNone/>
              <a:defRPr/>
            </a:pPr>
            <a:endParaRPr lang="en-US" sz="1050" dirty="0">
              <a:cs typeface="+mn-cs"/>
            </a:endParaRPr>
          </a:p>
          <a:p>
            <a:pPr marL="0" indent="0">
              <a:buFont typeface="Wingdings" charset="0"/>
              <a:buNone/>
              <a:defRPr/>
            </a:pPr>
            <a:r>
              <a:rPr lang="en-US" sz="2000" dirty="0">
                <a:cs typeface="+mn-cs"/>
              </a:rPr>
              <a:t>But once you make a sale, your customer will tend to be risk-averse and will come back to you over and over. </a:t>
            </a:r>
          </a:p>
          <a:p>
            <a:pPr marL="0" indent="0">
              <a:buFont typeface="Wingdings" charset="0"/>
              <a:buNone/>
              <a:defRPr/>
            </a:pPr>
            <a:endParaRPr lang="en-US" sz="1050" dirty="0">
              <a:cs typeface="+mn-cs"/>
            </a:endParaRPr>
          </a:p>
          <a:p>
            <a:pPr marL="0" indent="0">
              <a:buFont typeface="Wingdings" charset="0"/>
              <a:buNone/>
              <a:defRPr/>
            </a:pPr>
            <a:r>
              <a:rPr lang="en-US" sz="2000" dirty="0">
                <a:cs typeface="+mn-cs"/>
              </a:rPr>
              <a:t>A single contract can result is a series of add-on contract modifications and new contracts within the customer agency. And agency customers will assist in introducing you to their counterparts in other agencies. (about 50 % of annual contract expenditures are for contract extensions)</a:t>
            </a:r>
          </a:p>
          <a:p>
            <a:pPr marL="0" indent="0">
              <a:buFont typeface="Wingdings" charset="0"/>
              <a:buNone/>
              <a:defRPr/>
            </a:pPr>
            <a:endParaRPr lang="en-US" sz="1050" dirty="0">
              <a:cs typeface="+mn-cs"/>
            </a:endParaRPr>
          </a:p>
          <a:p>
            <a:pPr marL="0" indent="0">
              <a:buFont typeface="Wingdings" charset="0"/>
              <a:buNone/>
              <a:defRPr/>
            </a:pPr>
            <a:r>
              <a:rPr lang="en-US" sz="2000" dirty="0">
                <a:cs typeface="+mn-cs"/>
              </a:rPr>
              <a:t>It only takes one win to become an insider and insiders use their government customers to help them sell to other government customers.</a:t>
            </a:r>
          </a:p>
          <a:p>
            <a:pPr marL="0" indent="0">
              <a:buFont typeface="Wingdings" charset="0"/>
              <a:buNone/>
              <a:defRPr/>
            </a:pPr>
            <a:endParaRPr lang="en-US" sz="1050" dirty="0">
              <a:cs typeface="+mn-cs"/>
            </a:endParaRPr>
          </a:p>
          <a:p>
            <a:pPr marL="0" indent="0">
              <a:buFont typeface="Wingdings" charset="0"/>
              <a:buNone/>
              <a:defRPr/>
            </a:pPr>
            <a:r>
              <a:rPr lang="en-US" sz="2000" dirty="0">
                <a:cs typeface="+mn-cs"/>
              </a:rPr>
              <a:t>Biomedical facilities example of customer based growth </a:t>
            </a:r>
          </a:p>
          <a:p>
            <a:pPr marL="0" indent="0">
              <a:buFont typeface="Wingdings" charset="0"/>
              <a:buNone/>
              <a:defRPr/>
            </a:pPr>
            <a:endParaRPr lang="en-US" dirty="0">
              <a:cs typeface="+mn-cs"/>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defRPr/>
            </a:pPr>
            <a:r>
              <a:rPr lang="en-US" sz="3200" dirty="0">
                <a:effectLst/>
                <a:cs typeface="+mj-cs"/>
              </a:rPr>
              <a:t>Preselling and Best Value</a:t>
            </a:r>
            <a:br>
              <a:rPr lang="en-US" sz="3200" dirty="0">
                <a:effectLst/>
                <a:cs typeface="+mj-cs"/>
              </a:rPr>
            </a:br>
            <a:endParaRPr lang="en-US" sz="3200" dirty="0">
              <a:cs typeface="+mj-cs"/>
            </a:endParaRPr>
          </a:p>
        </p:txBody>
      </p:sp>
      <p:sp>
        <p:nvSpPr>
          <p:cNvPr id="3" name="Content Placeholder 2"/>
          <p:cNvSpPr>
            <a:spLocks noGrp="1"/>
          </p:cNvSpPr>
          <p:nvPr>
            <p:ph idx="1"/>
          </p:nvPr>
        </p:nvSpPr>
        <p:spPr>
          <a:xfrm>
            <a:off x="304800" y="1219200"/>
            <a:ext cx="8458200" cy="5029200"/>
          </a:xfrm>
        </p:spPr>
        <p:txBody>
          <a:bodyPr/>
          <a:lstStyle/>
          <a:p>
            <a:pPr marL="0" indent="0">
              <a:buFont typeface="Wingdings" charset="0"/>
              <a:buNone/>
              <a:defRPr/>
            </a:pPr>
            <a:r>
              <a:rPr lang="en-US" sz="2400" dirty="0">
                <a:cs typeface="+mn-cs"/>
              </a:rPr>
              <a:t>Most federal purchases are made under “best value” rules. </a:t>
            </a:r>
          </a:p>
          <a:p>
            <a:pPr marL="0" indent="0">
              <a:buFont typeface="Wingdings" charset="0"/>
              <a:buNone/>
              <a:defRPr/>
            </a:pPr>
            <a:endParaRPr lang="en-US" sz="1000" dirty="0">
              <a:cs typeface="+mn-cs"/>
            </a:endParaRPr>
          </a:p>
          <a:p>
            <a:pPr marL="0" indent="0">
              <a:buFont typeface="Wingdings" charset="0"/>
              <a:buNone/>
              <a:defRPr/>
            </a:pPr>
            <a:r>
              <a:rPr lang="en-US" sz="2400" dirty="0">
                <a:cs typeface="+mn-cs"/>
              </a:rPr>
              <a:t>Under best value rules buyers do not have to award to the low priced bidder. (Best value rules are watered down a bit now with more limited federal budgets.)</a:t>
            </a:r>
          </a:p>
          <a:p>
            <a:pPr marL="0" indent="0">
              <a:buFont typeface="Wingdings" charset="0"/>
              <a:buNone/>
              <a:defRPr/>
            </a:pPr>
            <a:endParaRPr lang="en-US" sz="1000" dirty="0">
              <a:cs typeface="+mn-cs"/>
            </a:endParaRPr>
          </a:p>
          <a:p>
            <a:pPr marL="0" indent="0">
              <a:buFont typeface="Wingdings" charset="0"/>
              <a:buNone/>
              <a:defRPr/>
            </a:pPr>
            <a:r>
              <a:rPr lang="en-US" sz="2400" dirty="0">
                <a:cs typeface="+mn-cs"/>
              </a:rPr>
              <a:t>Subjective value considerations include:</a:t>
            </a:r>
          </a:p>
          <a:p>
            <a:pPr lvl="1">
              <a:buFont typeface="Arial"/>
              <a:buChar char="•"/>
              <a:defRPr/>
            </a:pPr>
            <a:r>
              <a:rPr lang="en-US" sz="2000" dirty="0">
                <a:cs typeface="+mn-cs"/>
              </a:rPr>
              <a:t>Scoring of solution presentation in a proposal</a:t>
            </a:r>
          </a:p>
          <a:p>
            <a:pPr lvl="1">
              <a:buFont typeface="Arial"/>
              <a:buChar char="•"/>
              <a:defRPr/>
            </a:pPr>
            <a:r>
              <a:rPr lang="en-US" sz="2000" dirty="0">
                <a:cs typeface="+mn-cs"/>
              </a:rPr>
              <a:t>Warranties</a:t>
            </a:r>
          </a:p>
          <a:p>
            <a:pPr lvl="1">
              <a:buFont typeface="Arial"/>
              <a:buChar char="•"/>
              <a:defRPr/>
            </a:pPr>
            <a:r>
              <a:rPr lang="en-US" sz="2000" dirty="0">
                <a:cs typeface="+mn-cs"/>
              </a:rPr>
              <a:t>Service and deliver terms</a:t>
            </a:r>
          </a:p>
          <a:p>
            <a:pPr marL="0" indent="0">
              <a:buFont typeface="Wingdings" charset="0"/>
              <a:buNone/>
              <a:defRPr/>
            </a:pPr>
            <a:endParaRPr lang="en-US" sz="1000" dirty="0">
              <a:cs typeface="+mn-cs"/>
            </a:endParaRPr>
          </a:p>
          <a:p>
            <a:pPr marL="0" indent="0">
              <a:buFont typeface="Wingdings" charset="0"/>
              <a:buNone/>
              <a:defRPr/>
            </a:pPr>
            <a:r>
              <a:rPr lang="en-US" sz="2400" dirty="0">
                <a:cs typeface="+mn-cs"/>
              </a:rPr>
              <a:t>A best value award decision must be documented in the </a:t>
            </a:r>
            <a:r>
              <a:rPr lang="en-US" sz="2400" b="1" i="1" dirty="0">
                <a:cs typeface="+mn-cs"/>
              </a:rPr>
              <a:t>all important award file</a:t>
            </a:r>
            <a:r>
              <a:rPr lang="en-US" sz="2400" dirty="0">
                <a:cs typeface="+mn-cs"/>
              </a:rPr>
              <a:t> (the “file” as its know in the inner circles). </a:t>
            </a:r>
          </a:p>
          <a:p>
            <a:pPr marL="0" indent="0">
              <a:buFont typeface="Wingdings" charset="0"/>
              <a:buNone/>
              <a:defRPr/>
            </a:pPr>
            <a:endParaRPr lang="en-US" dirty="0">
              <a:cs typeface="+mn-cs"/>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152400"/>
            <a:ext cx="5791200" cy="838200"/>
          </a:xfrm>
        </p:spPr>
        <p:txBody>
          <a:bodyPr/>
          <a:lstStyle/>
          <a:p>
            <a:pPr algn="l">
              <a:defRPr/>
            </a:pPr>
            <a:r>
              <a:rPr lang="en-US" sz="2800" dirty="0">
                <a:effectLst/>
                <a:cs typeface="+mj-cs"/>
              </a:rPr>
              <a:t>Preselling and Best Value </a:t>
            </a:r>
            <a:br>
              <a:rPr lang="en-US" sz="2800" dirty="0">
                <a:effectLst/>
                <a:cs typeface="+mj-cs"/>
              </a:rPr>
            </a:br>
            <a:r>
              <a:rPr lang="en-US" sz="2400" i="1" dirty="0">
                <a:effectLst/>
                <a:cs typeface="+mj-cs"/>
              </a:rPr>
              <a:t>continued…</a:t>
            </a:r>
            <a:endParaRPr lang="en-US" sz="2400" i="1" dirty="0">
              <a:cs typeface="+mj-cs"/>
            </a:endParaRPr>
          </a:p>
        </p:txBody>
      </p:sp>
      <p:sp>
        <p:nvSpPr>
          <p:cNvPr id="3" name="Content Placeholder 2"/>
          <p:cNvSpPr>
            <a:spLocks noGrp="1"/>
          </p:cNvSpPr>
          <p:nvPr>
            <p:ph idx="1"/>
          </p:nvPr>
        </p:nvSpPr>
        <p:spPr>
          <a:xfrm>
            <a:off x="304800" y="1295400"/>
            <a:ext cx="8458200" cy="4830763"/>
          </a:xfrm>
        </p:spPr>
        <p:txBody>
          <a:bodyPr/>
          <a:lstStyle/>
          <a:p>
            <a:pPr marL="0" indent="0">
              <a:buFont typeface="Wingdings" charset="0"/>
              <a:buNone/>
              <a:defRPr/>
            </a:pPr>
            <a:r>
              <a:rPr lang="en-US" sz="2400" dirty="0">
                <a:cs typeface="+mn-cs"/>
              </a:rPr>
              <a:t>Pre-selling to buyers early in the procurement process is encouraged in federal purchasing rules. </a:t>
            </a:r>
          </a:p>
          <a:p>
            <a:pPr marL="0" indent="0">
              <a:buFont typeface="Wingdings" charset="0"/>
              <a:buNone/>
              <a:defRPr/>
            </a:pPr>
            <a:endParaRPr lang="en-US" sz="1600" dirty="0">
              <a:cs typeface="+mn-cs"/>
            </a:endParaRPr>
          </a:p>
          <a:p>
            <a:pPr marL="0" indent="0">
              <a:buFont typeface="Wingdings" charset="0"/>
              <a:buNone/>
              <a:defRPr/>
            </a:pPr>
            <a:r>
              <a:rPr lang="en-US" sz="2400" dirty="0">
                <a:cs typeface="+mn-cs"/>
              </a:rPr>
              <a:t>Buyers don’t tell bidders who they have been talking to or if they have talked to anyone.</a:t>
            </a:r>
          </a:p>
          <a:p>
            <a:pPr marL="0" indent="0">
              <a:buFont typeface="Wingdings" charset="0"/>
              <a:buNone/>
              <a:defRPr/>
            </a:pPr>
            <a:endParaRPr lang="en-US" sz="1600" dirty="0">
              <a:cs typeface="+mn-cs"/>
            </a:endParaRPr>
          </a:p>
          <a:p>
            <a:pPr marL="0" indent="0">
              <a:buFont typeface="Wingdings" charset="0"/>
              <a:buNone/>
              <a:defRPr/>
            </a:pPr>
            <a:r>
              <a:rPr lang="en-US" sz="2400" dirty="0">
                <a:cs typeface="+mn-cs"/>
              </a:rPr>
              <a:t>Stated simply, federal buyers have the latitude to buy from the company that has made the most convincing argument that they offer a low risk solution to their problem. </a:t>
            </a:r>
          </a:p>
          <a:p>
            <a:pPr marL="0" indent="0">
              <a:buFont typeface="Wingdings" charset="0"/>
              <a:buNone/>
              <a:defRPr/>
            </a:pPr>
            <a:endParaRPr lang="en-US" sz="1600" dirty="0">
              <a:cs typeface="+mn-cs"/>
            </a:endParaRPr>
          </a:p>
          <a:p>
            <a:pPr marL="0" indent="0">
              <a:buFont typeface="Wingdings" charset="0"/>
              <a:buNone/>
              <a:defRPr/>
            </a:pPr>
            <a:r>
              <a:rPr lang="en-US" sz="2400" dirty="0">
                <a:cs typeface="+mn-cs"/>
              </a:rPr>
              <a:t>Even simpler: they can buy from whomever they want provided the file justifies it in words. (and they are good at writing award files, most of the time)</a:t>
            </a:r>
          </a:p>
          <a:p>
            <a:pPr marL="0" indent="0">
              <a:buFont typeface="Wingdings" charset="0"/>
              <a:buNone/>
              <a:defRPr/>
            </a:pPr>
            <a:endParaRPr lang="en-US" dirty="0">
              <a:cs typeface="+mn-cs"/>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304800"/>
            <a:ext cx="5791200" cy="685800"/>
          </a:xfrm>
        </p:spPr>
        <p:txBody>
          <a:bodyPr/>
          <a:lstStyle/>
          <a:p>
            <a:pPr>
              <a:defRPr/>
            </a:pPr>
            <a:r>
              <a:rPr lang="en-US" sz="2400" dirty="0">
                <a:effectLst/>
                <a:cs typeface="+mj-cs"/>
              </a:rPr>
              <a:t>Are You in a Competition, Maybe?</a:t>
            </a:r>
            <a:br>
              <a:rPr lang="en-US" sz="2400" dirty="0">
                <a:effectLst/>
                <a:cs typeface="+mj-cs"/>
              </a:rPr>
            </a:br>
            <a:endParaRPr lang="en-US" sz="2400" dirty="0">
              <a:cs typeface="+mj-cs"/>
            </a:endParaRPr>
          </a:p>
        </p:txBody>
      </p:sp>
      <p:sp>
        <p:nvSpPr>
          <p:cNvPr id="3" name="Content Placeholder 2"/>
          <p:cNvSpPr>
            <a:spLocks noGrp="1"/>
          </p:cNvSpPr>
          <p:nvPr>
            <p:ph idx="1"/>
          </p:nvPr>
        </p:nvSpPr>
        <p:spPr/>
        <p:txBody>
          <a:bodyPr/>
          <a:lstStyle/>
          <a:p>
            <a:pPr marL="0" indent="0">
              <a:buFont typeface="Wingdings" charset="0"/>
              <a:buNone/>
              <a:defRPr/>
            </a:pPr>
            <a:r>
              <a:rPr lang="en-US" sz="2000" dirty="0">
                <a:cs typeface="+mn-cs"/>
              </a:rPr>
              <a:t>A lot of the competition that newcomers encounter is not real competition but rather the appearance of competition. </a:t>
            </a:r>
          </a:p>
          <a:p>
            <a:pPr marL="0" indent="0">
              <a:buFont typeface="Wingdings" charset="0"/>
              <a:buNone/>
              <a:defRPr/>
            </a:pPr>
            <a:endParaRPr lang="en-US" sz="2000" dirty="0">
              <a:cs typeface="+mn-cs"/>
            </a:endParaRPr>
          </a:p>
          <a:p>
            <a:pPr marL="0" indent="0">
              <a:buFont typeface="Wingdings" charset="0"/>
              <a:buNone/>
              <a:defRPr/>
            </a:pPr>
            <a:r>
              <a:rPr lang="en-US" sz="2000" dirty="0">
                <a:cs typeface="+mn-cs"/>
              </a:rPr>
              <a:t>Government buyers will not tell you:</a:t>
            </a:r>
          </a:p>
          <a:p>
            <a:pPr>
              <a:buFont typeface="Arial"/>
              <a:buChar char="•"/>
              <a:defRPr/>
            </a:pPr>
            <a:r>
              <a:rPr lang="en-US" sz="1800" dirty="0">
                <a:cs typeface="+mn-cs"/>
              </a:rPr>
              <a:t>What is really happening</a:t>
            </a:r>
          </a:p>
          <a:p>
            <a:pPr>
              <a:buFont typeface="Arial"/>
              <a:buChar char="•"/>
              <a:defRPr/>
            </a:pPr>
            <a:r>
              <a:rPr lang="en-US" sz="1800" dirty="0">
                <a:cs typeface="+mn-cs"/>
              </a:rPr>
              <a:t>Who they have met with or if they haven’t met with anyone</a:t>
            </a:r>
          </a:p>
          <a:p>
            <a:pPr>
              <a:buFont typeface="Arial"/>
              <a:buChar char="•"/>
              <a:defRPr/>
            </a:pPr>
            <a:r>
              <a:rPr lang="en-US" sz="1800" dirty="0">
                <a:cs typeface="+mn-cs"/>
              </a:rPr>
              <a:t>Who they know or might prefer </a:t>
            </a:r>
          </a:p>
          <a:p>
            <a:pPr marL="0" indent="0">
              <a:buFont typeface="Wingdings" charset="0"/>
              <a:buNone/>
              <a:defRPr/>
            </a:pPr>
            <a:endParaRPr lang="en-US" sz="1800" dirty="0">
              <a:cs typeface="+mn-cs"/>
            </a:endParaRPr>
          </a:p>
          <a:p>
            <a:pPr marL="0" indent="0">
              <a:buFont typeface="Wingdings" charset="0"/>
              <a:buNone/>
              <a:defRPr/>
            </a:pPr>
            <a:r>
              <a:rPr lang="en-US" sz="2000" dirty="0">
                <a:cs typeface="+mn-cs"/>
              </a:rPr>
              <a:t>Classic error: Oh, the opportunity is published at the government public bid site so it must be open to all.  </a:t>
            </a:r>
          </a:p>
          <a:p>
            <a:pPr marL="0" indent="0">
              <a:buFont typeface="Wingdings" charset="0"/>
              <a:buNone/>
              <a:defRPr/>
            </a:pPr>
            <a:endParaRPr lang="en-US" sz="2000" dirty="0">
              <a:cs typeface="+mn-cs"/>
            </a:endParaRPr>
          </a:p>
          <a:p>
            <a:pPr marL="0" indent="0">
              <a:buFont typeface="Wingdings" charset="0"/>
              <a:buNone/>
              <a:defRPr/>
            </a:pPr>
            <a:r>
              <a:rPr lang="en-US" sz="2000" dirty="0">
                <a:cs typeface="+mn-cs"/>
              </a:rPr>
              <a:t>Tell your revenue hungry CEO to slow down when he or she utters “lets take a shot at this, we are infinitely qualified to solve their problem”. </a:t>
            </a:r>
          </a:p>
          <a:p>
            <a:pPr marL="0" indent="0">
              <a:buFont typeface="Wingdings" charset="0"/>
              <a:buNone/>
              <a:defRPr/>
            </a:pPr>
            <a:endParaRPr lang="en-US" dirty="0">
              <a:cs typeface="+mn-cs"/>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381000"/>
            <a:ext cx="5791200" cy="609600"/>
          </a:xfrm>
        </p:spPr>
        <p:txBody>
          <a:bodyPr/>
          <a:lstStyle/>
          <a:p>
            <a:pPr algn="l">
              <a:defRPr/>
            </a:pPr>
            <a:r>
              <a:rPr lang="en-US" sz="2400" dirty="0">
                <a:effectLst/>
                <a:cs typeface="+mj-cs"/>
              </a:rPr>
              <a:t>Purchasing Mechanisms: The Key to Narrowing Competition</a:t>
            </a:r>
            <a:br>
              <a:rPr lang="en-US" sz="2400" dirty="0">
                <a:effectLst/>
                <a:cs typeface="+mj-cs"/>
              </a:rPr>
            </a:br>
            <a:endParaRPr lang="en-US" sz="2400" dirty="0">
              <a:cs typeface="+mj-cs"/>
            </a:endParaRPr>
          </a:p>
        </p:txBody>
      </p:sp>
      <p:sp>
        <p:nvSpPr>
          <p:cNvPr id="3" name="Content Placeholder 2"/>
          <p:cNvSpPr>
            <a:spLocks noGrp="1"/>
          </p:cNvSpPr>
          <p:nvPr>
            <p:ph idx="1"/>
          </p:nvPr>
        </p:nvSpPr>
        <p:spPr>
          <a:xfrm>
            <a:off x="304800" y="1295400"/>
            <a:ext cx="8458200" cy="4830763"/>
          </a:xfrm>
        </p:spPr>
        <p:txBody>
          <a:bodyPr/>
          <a:lstStyle/>
          <a:p>
            <a:pPr marL="0" indent="0">
              <a:buFont typeface="Wingdings" charset="0"/>
              <a:buNone/>
              <a:defRPr/>
            </a:pPr>
            <a:r>
              <a:rPr lang="en-US" sz="2000" dirty="0">
                <a:cs typeface="+mn-cs"/>
              </a:rPr>
              <a:t>Federal purchasing rules allow limited competition because full and open competition is much too costly and requires six or more months of elapsed time from need to delivery. </a:t>
            </a:r>
          </a:p>
          <a:p>
            <a:pPr marL="0" indent="0">
              <a:buFont typeface="Wingdings" charset="0"/>
              <a:buNone/>
              <a:defRPr/>
            </a:pPr>
            <a:endParaRPr lang="en-US" sz="2000" dirty="0">
              <a:cs typeface="+mn-cs"/>
            </a:endParaRPr>
          </a:p>
          <a:p>
            <a:pPr marL="0" indent="0">
              <a:buFont typeface="Wingdings" charset="0"/>
              <a:buNone/>
              <a:defRPr/>
            </a:pPr>
            <a:r>
              <a:rPr lang="en-US" sz="2000" dirty="0">
                <a:cs typeface="+mn-cs"/>
              </a:rPr>
              <a:t>Buying complex products and services is almost always done (commercial or government) through relationships so buyers know how the product/service it will solve their problem. </a:t>
            </a:r>
          </a:p>
          <a:p>
            <a:pPr marL="0" indent="0">
              <a:buFont typeface="Wingdings" charset="0"/>
              <a:buNone/>
              <a:defRPr/>
            </a:pPr>
            <a:r>
              <a:rPr lang="en-US" sz="2000" dirty="0">
                <a:cs typeface="+mn-cs"/>
              </a:rPr>
              <a:t> </a:t>
            </a:r>
          </a:p>
          <a:p>
            <a:pPr marL="0" indent="0">
              <a:buFont typeface="Wingdings" charset="0"/>
              <a:buNone/>
              <a:defRPr/>
            </a:pPr>
            <a:r>
              <a:rPr lang="en-US" sz="2000" dirty="0">
                <a:cs typeface="+mn-cs"/>
              </a:rPr>
              <a:t>Now the hooker: “how does the buyer narrow the competition to one company and contract with the favored company quickly without many months of elapsed time and a mountain of red tape, i.e., a public bid?” </a:t>
            </a:r>
          </a:p>
          <a:p>
            <a:pPr marL="0" indent="0">
              <a:buFont typeface="Wingdings" charset="0"/>
              <a:buNone/>
              <a:defRPr/>
            </a:pPr>
            <a:endParaRPr lang="en-US" sz="2000" dirty="0">
              <a:cs typeface="+mn-cs"/>
            </a:endParaRPr>
          </a:p>
          <a:p>
            <a:pPr marL="0" indent="0">
              <a:buFont typeface="Wingdings" charset="0"/>
              <a:buNone/>
              <a:defRPr/>
            </a:pPr>
            <a:r>
              <a:rPr lang="en-US" sz="2000" dirty="0">
                <a:cs typeface="+mn-cs"/>
              </a:rPr>
              <a:t>Federal buyers contract with their preferred vendors through “closing or purchasing mechanisms”. </a:t>
            </a:r>
          </a:p>
          <a:p>
            <a:pPr marL="0" indent="0">
              <a:buFont typeface="Wingdings" charset="0"/>
              <a:buNone/>
              <a:defRPr/>
            </a:pPr>
            <a:endParaRPr lang="en-US" dirty="0">
              <a:cs typeface="+mn-cs"/>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533400"/>
            <a:ext cx="5791200" cy="457200"/>
          </a:xfrm>
        </p:spPr>
        <p:txBody>
          <a:bodyPr/>
          <a:lstStyle/>
          <a:p>
            <a:pPr>
              <a:defRPr/>
            </a:pPr>
            <a:r>
              <a:rPr lang="en-US" sz="2400" dirty="0">
                <a:effectLst/>
                <a:cs typeface="+mj-cs"/>
              </a:rPr>
              <a:t>More on Purchasing Mechanisms</a:t>
            </a:r>
            <a:br>
              <a:rPr lang="en-US" sz="2400" dirty="0">
                <a:effectLst/>
                <a:cs typeface="+mj-cs"/>
              </a:rPr>
            </a:br>
            <a:endParaRPr lang="en-US" sz="2400" dirty="0">
              <a:cs typeface="+mj-cs"/>
            </a:endParaRPr>
          </a:p>
        </p:txBody>
      </p:sp>
      <p:sp>
        <p:nvSpPr>
          <p:cNvPr id="3" name="Content Placeholder 2"/>
          <p:cNvSpPr>
            <a:spLocks noGrp="1"/>
          </p:cNvSpPr>
          <p:nvPr>
            <p:ph idx="1"/>
          </p:nvPr>
        </p:nvSpPr>
        <p:spPr/>
        <p:txBody>
          <a:bodyPr/>
          <a:lstStyle/>
          <a:p>
            <a:pPr lvl="1">
              <a:buFont typeface="Arial"/>
              <a:buChar char="•"/>
              <a:defRPr/>
            </a:pPr>
            <a:r>
              <a:rPr lang="en-US" sz="2000" dirty="0"/>
              <a:t>Credit card purchases, sole source under </a:t>
            </a:r>
            <a:r>
              <a:rPr lang="en-US" sz="2000"/>
              <a:t>$ 3,o00</a:t>
            </a:r>
            <a:endParaRPr lang="en-US" sz="2000" dirty="0"/>
          </a:p>
          <a:p>
            <a:pPr lvl="1">
              <a:buFont typeface="Arial"/>
              <a:buChar char="•"/>
              <a:defRPr/>
            </a:pPr>
            <a:endParaRPr lang="en-US" sz="2000" dirty="0"/>
          </a:p>
          <a:p>
            <a:pPr lvl="1">
              <a:buFont typeface="Arial"/>
              <a:buChar char="•"/>
              <a:defRPr/>
            </a:pPr>
            <a:r>
              <a:rPr lang="en-US" sz="2000" dirty="0"/>
              <a:t>Simplified purchasing procedures for buys under $ 25,000  </a:t>
            </a:r>
          </a:p>
          <a:p>
            <a:pPr lvl="1">
              <a:buFont typeface="Arial"/>
              <a:buChar char="•"/>
              <a:defRPr/>
            </a:pPr>
            <a:endParaRPr lang="en-US" sz="2000" dirty="0"/>
          </a:p>
          <a:p>
            <a:pPr lvl="1">
              <a:buFont typeface="Arial"/>
              <a:buChar char="•"/>
              <a:defRPr/>
            </a:pPr>
            <a:r>
              <a:rPr lang="en-US" sz="2000" dirty="0"/>
              <a:t>Preference programs set up to buy from small businesses</a:t>
            </a:r>
          </a:p>
          <a:p>
            <a:pPr lvl="1">
              <a:buFont typeface="Arial"/>
              <a:buChar char="•"/>
              <a:defRPr/>
            </a:pPr>
            <a:endParaRPr lang="en-US" sz="2000" dirty="0"/>
          </a:p>
          <a:p>
            <a:pPr lvl="1">
              <a:buFont typeface="Arial"/>
              <a:buChar char="•"/>
              <a:defRPr/>
            </a:pPr>
            <a:r>
              <a:rPr lang="en-US" sz="2000" dirty="0"/>
              <a:t>A Multiple Award Contract (MAC) with preapproved vendors</a:t>
            </a:r>
          </a:p>
          <a:p>
            <a:pPr lvl="1">
              <a:buFont typeface="Arial"/>
              <a:buChar char="•"/>
              <a:defRPr/>
            </a:pPr>
            <a:endParaRPr lang="en-US" sz="2000" dirty="0"/>
          </a:p>
          <a:p>
            <a:pPr lvl="1">
              <a:buFont typeface="Arial"/>
              <a:buChar char="•"/>
              <a:defRPr/>
            </a:pPr>
            <a:r>
              <a:rPr lang="en-US" sz="2000" dirty="0"/>
              <a:t>A public bid </a:t>
            </a:r>
          </a:p>
          <a:p>
            <a:pPr lvl="1">
              <a:buFont typeface="Arial"/>
              <a:buChar char="•"/>
              <a:defRPr/>
            </a:pPr>
            <a:endParaRPr lang="en-US" sz="2000" dirty="0"/>
          </a:p>
          <a:p>
            <a:pPr lvl="1">
              <a:buFont typeface="Arial"/>
              <a:buChar char="•"/>
              <a:defRPr/>
            </a:pPr>
            <a:r>
              <a:rPr lang="en-US" sz="2000" dirty="0"/>
              <a:t>Subcontract with a prime contractor</a:t>
            </a:r>
          </a:p>
          <a:p>
            <a:pPr marL="0" indent="0">
              <a:buFont typeface="Wingdings" charset="0"/>
              <a:buNone/>
              <a:defRPr/>
            </a:pPr>
            <a:endParaRPr lang="en-US" dirty="0">
              <a:cs typeface="+mn-cs"/>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381000"/>
            <a:ext cx="5791200" cy="609600"/>
          </a:xfrm>
        </p:spPr>
        <p:txBody>
          <a:bodyPr/>
          <a:lstStyle/>
          <a:p>
            <a:pPr algn="l">
              <a:defRPr/>
            </a:pPr>
            <a:r>
              <a:rPr lang="en-US" sz="2400" dirty="0">
                <a:effectLst/>
                <a:cs typeface="+mj-cs"/>
              </a:rPr>
              <a:t>Distinguish Yourself </a:t>
            </a:r>
            <a:br>
              <a:rPr lang="en-US" sz="2400" dirty="0">
                <a:effectLst/>
                <a:cs typeface="+mj-cs"/>
              </a:rPr>
            </a:br>
            <a:endParaRPr lang="en-US" sz="2400" dirty="0">
              <a:cs typeface="+mj-cs"/>
            </a:endParaRPr>
          </a:p>
        </p:txBody>
      </p:sp>
      <p:sp>
        <p:nvSpPr>
          <p:cNvPr id="3" name="Content Placeholder 2"/>
          <p:cNvSpPr>
            <a:spLocks noGrp="1"/>
          </p:cNvSpPr>
          <p:nvPr>
            <p:ph idx="1"/>
          </p:nvPr>
        </p:nvSpPr>
        <p:spPr>
          <a:xfrm>
            <a:off x="304800" y="1219200"/>
            <a:ext cx="8458200" cy="5257800"/>
          </a:xfrm>
        </p:spPr>
        <p:txBody>
          <a:bodyPr/>
          <a:lstStyle/>
          <a:p>
            <a:pPr marL="0" indent="0">
              <a:buFont typeface="Wingdings" charset="0"/>
              <a:buNone/>
              <a:defRPr/>
            </a:pPr>
            <a:r>
              <a:rPr lang="en-US" sz="1800" dirty="0">
                <a:cs typeface="+mn-cs"/>
              </a:rPr>
              <a:t>Too many sales calls, a common lament of government buyers</a:t>
            </a:r>
          </a:p>
          <a:p>
            <a:pPr marL="0" indent="0">
              <a:buFont typeface="Wingdings" charset="0"/>
              <a:buNone/>
              <a:defRPr/>
            </a:pPr>
            <a:endParaRPr lang="en-US" sz="1800" dirty="0">
              <a:cs typeface="+mn-cs"/>
            </a:endParaRPr>
          </a:p>
          <a:p>
            <a:pPr marL="0" indent="0">
              <a:buFont typeface="Wingdings" charset="0"/>
              <a:buNone/>
              <a:defRPr/>
            </a:pPr>
            <a:r>
              <a:rPr lang="en-US" sz="1800" dirty="0">
                <a:cs typeface="+mn-cs"/>
              </a:rPr>
              <a:t>Government buyers have heard "we are the best" so many times that they laugh.</a:t>
            </a:r>
          </a:p>
          <a:p>
            <a:pPr marL="0" indent="0">
              <a:buFont typeface="Wingdings" charset="0"/>
              <a:buNone/>
              <a:defRPr/>
            </a:pPr>
            <a:endParaRPr lang="en-US" sz="1800" dirty="0">
              <a:cs typeface="+mn-cs"/>
            </a:endParaRPr>
          </a:p>
          <a:p>
            <a:pPr marL="0" indent="0">
              <a:buFont typeface="Wingdings" charset="0"/>
              <a:buNone/>
              <a:defRPr/>
            </a:pPr>
            <a:r>
              <a:rPr lang="en-US" sz="1800" dirty="0">
                <a:cs typeface="+mn-cs"/>
              </a:rPr>
              <a:t>Buyers want to hear simple facts backed with evidence.  </a:t>
            </a:r>
          </a:p>
          <a:p>
            <a:pPr marL="0" indent="0">
              <a:buFont typeface="Wingdings" charset="0"/>
              <a:buNone/>
              <a:defRPr/>
            </a:pPr>
            <a:endParaRPr lang="en-US" sz="1800" dirty="0">
              <a:cs typeface="+mn-cs"/>
            </a:endParaRPr>
          </a:p>
          <a:p>
            <a:pPr marL="0" indent="0">
              <a:buFont typeface="Wingdings" charset="0"/>
              <a:buNone/>
              <a:defRPr/>
            </a:pPr>
            <a:r>
              <a:rPr lang="en-US" sz="1800" dirty="0">
                <a:cs typeface="+mn-cs"/>
              </a:rPr>
              <a:t>Ideally, buyers want to talk to only the companies that sell precisely what they need.</a:t>
            </a:r>
          </a:p>
          <a:p>
            <a:pPr marL="685800" lvl="1">
              <a:buFont typeface="Arial"/>
              <a:buChar char="•"/>
              <a:defRPr/>
            </a:pPr>
            <a:r>
              <a:rPr lang="en-US" sz="1800" dirty="0"/>
              <a:t>Your distinguishing message cannot be standard (web site or a glossy brochure). </a:t>
            </a:r>
          </a:p>
          <a:p>
            <a:pPr marL="685800" lvl="1">
              <a:buFont typeface="Arial"/>
              <a:buChar char="•"/>
              <a:defRPr/>
            </a:pPr>
            <a:endParaRPr lang="en-US" sz="1800" dirty="0"/>
          </a:p>
          <a:p>
            <a:pPr marL="685800" lvl="1">
              <a:buFont typeface="Arial"/>
              <a:buChar char="•"/>
              <a:defRPr/>
            </a:pPr>
            <a:r>
              <a:rPr lang="en-US" sz="1800" dirty="0"/>
              <a:t>The message must cut to the heart of the customer's problem, i.e.,  tailored to the federal buyer's specific needs and site best value. </a:t>
            </a:r>
          </a:p>
          <a:p>
            <a:pPr marL="685800" lvl="1">
              <a:buFont typeface="Arial"/>
              <a:buChar char="•"/>
              <a:defRPr/>
            </a:pPr>
            <a:endParaRPr lang="en-US" sz="1800" dirty="0"/>
          </a:p>
          <a:p>
            <a:pPr>
              <a:buFont typeface="Wingdings" charset="2"/>
              <a:buChar char="Ø"/>
              <a:defRPr/>
            </a:pPr>
            <a:r>
              <a:rPr lang="en-US" sz="1800" dirty="0">
                <a:cs typeface="+mn-cs"/>
              </a:rPr>
              <a:t>Example: Office supply company near military base </a:t>
            </a:r>
          </a:p>
          <a:p>
            <a:pPr marL="0" indent="0">
              <a:buFont typeface="Wingdings" charset="0"/>
              <a:buNone/>
              <a:defRPr/>
            </a:pPr>
            <a:endParaRPr lang="en-US" dirty="0">
              <a:cs typeface="+mn-cs"/>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457200"/>
            <a:ext cx="5791200" cy="533400"/>
          </a:xfrm>
        </p:spPr>
        <p:txBody>
          <a:bodyPr/>
          <a:lstStyle/>
          <a:p>
            <a:pPr>
              <a:defRPr/>
            </a:pPr>
            <a:r>
              <a:rPr lang="en-US" sz="2400" dirty="0">
                <a:effectLst/>
                <a:cs typeface="+mj-cs"/>
              </a:rPr>
              <a:t>The Critical Market Entry Questions</a:t>
            </a:r>
            <a:br>
              <a:rPr lang="en-US" sz="2400" dirty="0">
                <a:effectLst/>
                <a:cs typeface="+mj-cs"/>
              </a:rPr>
            </a:br>
            <a:endParaRPr lang="en-US" sz="2400" dirty="0">
              <a:cs typeface="+mj-cs"/>
            </a:endParaRPr>
          </a:p>
        </p:txBody>
      </p:sp>
      <p:sp>
        <p:nvSpPr>
          <p:cNvPr id="3" name="Content Placeholder 2"/>
          <p:cNvSpPr>
            <a:spLocks noGrp="1"/>
          </p:cNvSpPr>
          <p:nvPr>
            <p:ph idx="1"/>
          </p:nvPr>
        </p:nvSpPr>
        <p:spPr/>
        <p:txBody>
          <a:bodyPr/>
          <a:lstStyle/>
          <a:p>
            <a:pPr marL="0" indent="0">
              <a:buFont typeface="Wingdings" charset="0"/>
              <a:buNone/>
              <a:defRPr/>
            </a:pPr>
            <a:r>
              <a:rPr lang="en-US" sz="2000" dirty="0">
                <a:cs typeface="+mn-cs"/>
              </a:rPr>
              <a:t>Federal agencies buy almost everything in large quantities across the United States at military bases all over the world. The big questions for newcomers are: </a:t>
            </a:r>
          </a:p>
          <a:p>
            <a:pPr marL="0" indent="0">
              <a:buFont typeface="Wingdings" charset="0"/>
              <a:buNone/>
              <a:defRPr/>
            </a:pPr>
            <a:endParaRPr lang="en-US" sz="1600" dirty="0">
              <a:cs typeface="+mn-cs"/>
            </a:endParaRPr>
          </a:p>
          <a:p>
            <a:pPr marL="457200" indent="-457200">
              <a:buFont typeface="+mj-lt"/>
              <a:buAutoNum type="arabicPeriod"/>
              <a:defRPr/>
            </a:pPr>
            <a:r>
              <a:rPr lang="en-US" sz="2000" dirty="0">
                <a:cs typeface="+mn-cs"/>
              </a:rPr>
              <a:t>Can we afford the investment to overcome the learning curve and inherent insider bias and find federal buyers to sell to?</a:t>
            </a:r>
          </a:p>
          <a:p>
            <a:pPr marL="457200" indent="-457200">
              <a:buFont typeface="+mj-lt"/>
              <a:buAutoNum type="arabicPeriod"/>
              <a:defRPr/>
            </a:pPr>
            <a:endParaRPr lang="en-US" sz="1600" dirty="0">
              <a:cs typeface="+mn-cs"/>
            </a:endParaRPr>
          </a:p>
          <a:p>
            <a:pPr marL="457200" indent="-457200">
              <a:buFont typeface="+mj-lt"/>
              <a:buAutoNum type="arabicPeriod"/>
              <a:defRPr/>
            </a:pPr>
            <a:r>
              <a:rPr lang="en-US" sz="2000" dirty="0">
                <a:cs typeface="+mn-cs"/>
              </a:rPr>
              <a:t>Do I have the right marketing and sales people to find the opportunities and the tenacity and patience to sell against competition?</a:t>
            </a:r>
          </a:p>
          <a:p>
            <a:pPr marL="0" indent="0">
              <a:buFont typeface="Wingdings" charset="0"/>
              <a:buNone/>
              <a:defRPr/>
            </a:pPr>
            <a:endParaRPr lang="en-US" sz="1600" dirty="0">
              <a:cs typeface="+mn-cs"/>
            </a:endParaRPr>
          </a:p>
          <a:p>
            <a:pPr marL="0" indent="0">
              <a:buFont typeface="Wingdings" charset="0"/>
              <a:buNone/>
              <a:defRPr/>
            </a:pPr>
            <a:r>
              <a:rPr lang="en-US" sz="2000" dirty="0">
                <a:cs typeface="+mn-cs"/>
              </a:rPr>
              <a:t>Like any critical question in business there are no easy answers. The decision boils down to confidence in your company, available investment dollars, and indicators of market size. </a:t>
            </a:r>
          </a:p>
          <a:p>
            <a:pPr marL="0" indent="0">
              <a:buFont typeface="Wingdings" charset="0"/>
              <a:buNone/>
              <a:defRPr/>
            </a:pPr>
            <a:endParaRPr lang="en-US" dirty="0">
              <a:cs typeface="+mn-cs"/>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Market Outlook</a:t>
            </a:r>
          </a:p>
        </p:txBody>
      </p:sp>
      <p:sp>
        <p:nvSpPr>
          <p:cNvPr id="3" name="Content Placeholder 2"/>
          <p:cNvSpPr>
            <a:spLocks noGrp="1"/>
          </p:cNvSpPr>
          <p:nvPr>
            <p:ph idx="1"/>
          </p:nvPr>
        </p:nvSpPr>
        <p:spPr/>
        <p:txBody>
          <a:bodyPr/>
          <a:lstStyle/>
          <a:p>
            <a:pPr marL="0" indent="0">
              <a:buNone/>
            </a:pPr>
            <a:r>
              <a:rPr lang="en-US" sz="2400" dirty="0"/>
              <a:t>Total federal market: was $ 600 to 700 B and is now roughly quoted at $ 520 – 560 B, depending on who you ask  </a:t>
            </a:r>
          </a:p>
          <a:p>
            <a:pPr marL="0" indent="0">
              <a:buNone/>
            </a:pPr>
            <a:endParaRPr lang="en-US" sz="2400" dirty="0"/>
          </a:p>
          <a:p>
            <a:pPr marL="0" indent="0">
              <a:buNone/>
            </a:pPr>
            <a:r>
              <a:rPr lang="en-US" sz="2400" dirty="0"/>
              <a:t>Should you be concerned: yes, in general</a:t>
            </a:r>
          </a:p>
          <a:p>
            <a:pPr marL="0" indent="0">
              <a:buNone/>
            </a:pPr>
            <a:endParaRPr lang="en-US" sz="2400" dirty="0"/>
          </a:p>
          <a:p>
            <a:pPr marL="0" indent="0">
              <a:buNone/>
            </a:pPr>
            <a:r>
              <a:rPr lang="en-US" sz="2400" dirty="0"/>
              <a:t>Not so much if you sell operating contracts, facility support, financial and professional services in the civilian sector</a:t>
            </a:r>
          </a:p>
          <a:p>
            <a:pPr marL="0" indent="0">
              <a:buNone/>
            </a:pPr>
            <a:endParaRPr lang="en-US" sz="2400" dirty="0"/>
          </a:p>
          <a:p>
            <a:pPr marL="0" indent="0">
              <a:buNone/>
            </a:pPr>
            <a:r>
              <a:rPr lang="en-US" sz="2400" dirty="0"/>
              <a:t>A lot if you are a DOD contractor, a prime contractor, or a large IT contractor </a:t>
            </a:r>
          </a:p>
        </p:txBody>
      </p:sp>
    </p:spTree>
    <p:extLst>
      <p:ext uri="{BB962C8B-B14F-4D97-AF65-F5344CB8AC3E}">
        <p14:creationId xmlns:p14="http://schemas.microsoft.com/office/powerpoint/2010/main" val="31278970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457200"/>
            <a:ext cx="5791200" cy="533400"/>
          </a:xfrm>
        </p:spPr>
        <p:txBody>
          <a:bodyPr/>
          <a:lstStyle/>
          <a:p>
            <a:pPr algn="l">
              <a:defRPr/>
            </a:pPr>
            <a:r>
              <a:rPr lang="en-US" sz="2400" dirty="0">
                <a:effectLst/>
                <a:cs typeface="+mj-cs"/>
              </a:rPr>
              <a:t>Top Down Market Indicators</a:t>
            </a:r>
            <a:br>
              <a:rPr lang="en-US" sz="2400" dirty="0">
                <a:effectLst/>
                <a:cs typeface="+mj-cs"/>
              </a:rPr>
            </a:br>
            <a:endParaRPr lang="en-US" sz="2400" dirty="0">
              <a:cs typeface="+mj-cs"/>
            </a:endParaRPr>
          </a:p>
        </p:txBody>
      </p:sp>
      <p:sp>
        <p:nvSpPr>
          <p:cNvPr id="3" name="Content Placeholder 2"/>
          <p:cNvSpPr>
            <a:spLocks noGrp="1"/>
          </p:cNvSpPr>
          <p:nvPr>
            <p:ph idx="1"/>
          </p:nvPr>
        </p:nvSpPr>
        <p:spPr>
          <a:xfrm>
            <a:off x="304800" y="1295400"/>
            <a:ext cx="8458200" cy="4830763"/>
          </a:xfrm>
        </p:spPr>
        <p:txBody>
          <a:bodyPr/>
          <a:lstStyle/>
          <a:p>
            <a:pPr marL="0" indent="0">
              <a:buFont typeface="Wingdings" charset="0"/>
              <a:buNone/>
              <a:defRPr/>
            </a:pPr>
            <a:r>
              <a:rPr lang="en-US" sz="2000" dirty="0">
                <a:cs typeface="+mn-cs"/>
              </a:rPr>
              <a:t>GSA schedules are the biggest and widest multiple award contracts and are excellent market size indicators. GSA schedule sales are around $ 40 billion annually for all schedules, and represent about 20% of new contract awards. See eBook</a:t>
            </a:r>
          </a:p>
          <a:p>
            <a:pPr marL="400050" lvl="1" indent="0">
              <a:buFont typeface="Wingdings" charset="0"/>
              <a:buNone/>
              <a:defRPr/>
            </a:pPr>
            <a:endParaRPr lang="en-US" sz="1000" dirty="0"/>
          </a:p>
          <a:p>
            <a:pPr lvl="1">
              <a:defRPr/>
            </a:pPr>
            <a:r>
              <a:rPr lang="en-US" sz="1600" dirty="0"/>
              <a:t>IT 17.2 billion (state and local use authorized)</a:t>
            </a:r>
          </a:p>
          <a:p>
            <a:pPr lvl="1">
              <a:defRPr/>
            </a:pPr>
            <a:r>
              <a:rPr lang="en-US" sz="1600" dirty="0"/>
              <a:t>Engineering 5.2 billion</a:t>
            </a:r>
          </a:p>
          <a:p>
            <a:pPr lvl="1">
              <a:defRPr/>
            </a:pPr>
            <a:r>
              <a:rPr lang="en-US" sz="1600" dirty="0"/>
              <a:t>Furniture 1.6 billion</a:t>
            </a:r>
          </a:p>
          <a:p>
            <a:pPr lvl="1">
              <a:defRPr/>
            </a:pPr>
            <a:r>
              <a:rPr lang="en-US" sz="1600" dirty="0"/>
              <a:t>Hardware and industrial products 1.3 billion</a:t>
            </a:r>
          </a:p>
          <a:p>
            <a:pPr lvl="1">
              <a:defRPr/>
            </a:pPr>
            <a:r>
              <a:rPr lang="en-US" sz="1600" dirty="0"/>
              <a:t>Financial services 1.4 billion</a:t>
            </a:r>
          </a:p>
          <a:p>
            <a:pPr lvl="1">
              <a:defRPr/>
            </a:pPr>
            <a:r>
              <a:rPr lang="en-US" sz="1600" dirty="0"/>
              <a:t>Management consulting and training 2.9 billion</a:t>
            </a:r>
          </a:p>
          <a:p>
            <a:pPr lvl="1">
              <a:defRPr/>
            </a:pPr>
            <a:r>
              <a:rPr lang="en-US" sz="1600" dirty="0"/>
              <a:t>Law enforcement products 2.6 billion (state and local use authorized)</a:t>
            </a:r>
          </a:p>
          <a:p>
            <a:pPr lvl="1">
              <a:defRPr/>
            </a:pPr>
            <a:r>
              <a:rPr lang="en-US" sz="1600" dirty="0"/>
              <a:t>See eBook</a:t>
            </a:r>
          </a:p>
          <a:p>
            <a:pPr lvl="1">
              <a:defRPr/>
            </a:pPr>
            <a:endParaRPr lang="en-US" sz="1000" dirty="0"/>
          </a:p>
          <a:p>
            <a:pPr marL="0" indent="0">
              <a:buFont typeface="Wingdings" charset="0"/>
              <a:buNone/>
              <a:defRPr/>
            </a:pPr>
            <a:r>
              <a:rPr lang="en-US" sz="2000" dirty="0">
                <a:cs typeface="+mn-cs"/>
              </a:rPr>
              <a:t>A rough estimate of the annual market for what you sell is five (5) times GSA schedule sales. </a:t>
            </a:r>
          </a:p>
          <a:p>
            <a:pPr marL="0" indent="0">
              <a:buFont typeface="Wingdings" charset="0"/>
              <a:buNone/>
              <a:defRPr/>
            </a:pPr>
            <a:endParaRPr lang="en-US" dirty="0">
              <a:cs typeface="+mn-cs"/>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304800"/>
            <a:ext cx="5791200" cy="685800"/>
          </a:xfrm>
        </p:spPr>
        <p:txBody>
          <a:bodyPr/>
          <a:lstStyle/>
          <a:p>
            <a:pPr algn="l">
              <a:defRPr/>
            </a:pPr>
            <a:r>
              <a:rPr lang="en-US" sz="2400" dirty="0">
                <a:effectLst/>
                <a:cs typeface="+mj-cs"/>
              </a:rPr>
              <a:t>Bottom-up Market Research</a:t>
            </a:r>
            <a:br>
              <a:rPr lang="en-US" sz="2400" dirty="0">
                <a:effectLst/>
                <a:cs typeface="+mj-cs"/>
              </a:rPr>
            </a:br>
            <a:endParaRPr lang="en-US" sz="2400" dirty="0">
              <a:cs typeface="+mj-cs"/>
            </a:endParaRPr>
          </a:p>
        </p:txBody>
      </p:sp>
      <p:sp>
        <p:nvSpPr>
          <p:cNvPr id="3" name="Content Placeholder 2"/>
          <p:cNvSpPr>
            <a:spLocks noGrp="1"/>
          </p:cNvSpPr>
          <p:nvPr>
            <p:ph idx="1"/>
          </p:nvPr>
        </p:nvSpPr>
        <p:spPr>
          <a:xfrm>
            <a:off x="304800" y="1295400"/>
            <a:ext cx="8458200" cy="4830763"/>
          </a:xfrm>
        </p:spPr>
        <p:txBody>
          <a:bodyPr/>
          <a:lstStyle/>
          <a:p>
            <a:pPr marL="0" indent="0">
              <a:buFont typeface="Wingdings" charset="0"/>
              <a:buNone/>
              <a:defRPr/>
            </a:pPr>
            <a:r>
              <a:rPr lang="en-US" sz="2000" dirty="0">
                <a:cs typeface="+mn-cs"/>
              </a:rPr>
              <a:t>Top down market analyses (government-wide or at an agency level) will only tell you that federal agencies buy what you sell in gross amounts. </a:t>
            </a:r>
          </a:p>
          <a:p>
            <a:pPr marL="0" indent="0">
              <a:buFont typeface="Wingdings" charset="0"/>
              <a:buNone/>
              <a:defRPr/>
            </a:pPr>
            <a:endParaRPr lang="en-US" sz="1000" dirty="0">
              <a:cs typeface="+mn-cs"/>
            </a:endParaRPr>
          </a:p>
          <a:p>
            <a:pPr marL="0" indent="0">
              <a:buFont typeface="Wingdings" charset="0"/>
              <a:buNone/>
              <a:defRPr/>
            </a:pPr>
            <a:r>
              <a:rPr lang="en-US" sz="2000" dirty="0">
                <a:cs typeface="+mn-cs"/>
              </a:rPr>
              <a:t>The following types of bottom-up questions are difficult but not impossible to answer. </a:t>
            </a:r>
          </a:p>
          <a:p>
            <a:pPr marL="0" indent="0">
              <a:buFont typeface="Wingdings" charset="0"/>
              <a:buNone/>
              <a:defRPr/>
            </a:pPr>
            <a:endParaRPr lang="en-US" sz="1000" dirty="0">
              <a:cs typeface="+mn-cs"/>
            </a:endParaRPr>
          </a:p>
          <a:p>
            <a:pPr marL="457200" indent="-457200">
              <a:buFont typeface="+mj-lt"/>
              <a:buAutoNum type="arabicPeriod"/>
              <a:defRPr/>
            </a:pPr>
            <a:r>
              <a:rPr lang="en-US" sz="2000" dirty="0">
                <a:cs typeface="+mn-cs"/>
              </a:rPr>
              <a:t>What specific products and service are agencies buying within an industry sector? </a:t>
            </a:r>
          </a:p>
          <a:p>
            <a:pPr marL="457200" indent="-457200">
              <a:buFont typeface="+mj-lt"/>
              <a:buAutoNum type="arabicPeriod"/>
              <a:defRPr/>
            </a:pPr>
            <a:r>
              <a:rPr lang="en-US" sz="2000" dirty="0">
                <a:cs typeface="+mn-cs"/>
              </a:rPr>
              <a:t>Where are they buying your product or service?</a:t>
            </a:r>
          </a:p>
          <a:p>
            <a:pPr marL="457200" indent="-457200">
              <a:buFont typeface="+mj-lt"/>
              <a:buAutoNum type="arabicPeriod"/>
              <a:defRPr/>
            </a:pPr>
            <a:r>
              <a:rPr lang="en-US" sz="2000" dirty="0">
                <a:cs typeface="+mn-cs"/>
              </a:rPr>
              <a:t>How often are they buying it and in what amounts?</a:t>
            </a:r>
          </a:p>
          <a:p>
            <a:pPr marL="457200" indent="-457200">
              <a:buFont typeface="+mj-lt"/>
              <a:buAutoNum type="arabicPeriod"/>
              <a:defRPr/>
            </a:pPr>
            <a:r>
              <a:rPr lang="en-US" sz="2000" dirty="0">
                <a:cs typeface="+mn-cs"/>
              </a:rPr>
              <a:t>Who are they buying it from?</a:t>
            </a:r>
          </a:p>
          <a:p>
            <a:pPr marL="457200" indent="-457200">
              <a:buFont typeface="+mj-lt"/>
              <a:buAutoNum type="arabicPeriod"/>
              <a:defRPr/>
            </a:pPr>
            <a:r>
              <a:rPr lang="en-US" sz="2000" dirty="0">
                <a:cs typeface="+mn-cs"/>
              </a:rPr>
              <a:t>What procurement mechanisms are they using to buy it?</a:t>
            </a:r>
          </a:p>
          <a:p>
            <a:pPr marL="0" indent="0">
              <a:buFont typeface="Wingdings" charset="0"/>
              <a:buNone/>
              <a:defRPr/>
            </a:pPr>
            <a:endParaRPr lang="en-US" sz="1000" dirty="0">
              <a:cs typeface="+mn-cs"/>
            </a:endParaRPr>
          </a:p>
          <a:p>
            <a:pPr marL="0" indent="0">
              <a:buFont typeface="Wingdings" charset="0"/>
              <a:buNone/>
              <a:defRPr/>
            </a:pPr>
            <a:r>
              <a:rPr lang="en-US" sz="2000" dirty="0">
                <a:cs typeface="+mn-cs"/>
              </a:rPr>
              <a:t>The primary databases used for bottom-up research are Google, </a:t>
            </a:r>
            <a:r>
              <a:rPr lang="en-US" sz="2000" u="sng" dirty="0">
                <a:cs typeface="+mn-cs"/>
                <a:hlinkClick r:id="rId2"/>
              </a:rPr>
              <a:t>USA.gov</a:t>
            </a:r>
            <a:r>
              <a:rPr lang="en-US" sz="2000" dirty="0">
                <a:cs typeface="+mn-cs"/>
              </a:rPr>
              <a:t>, </a:t>
            </a:r>
            <a:r>
              <a:rPr lang="en-US" sz="2000" u="sng" dirty="0">
                <a:cs typeface="+mn-cs"/>
                <a:hlinkClick r:id="rId3"/>
              </a:rPr>
              <a:t>FPDC.gov</a:t>
            </a:r>
            <a:r>
              <a:rPr lang="en-US" sz="2000" u="sng" dirty="0">
                <a:cs typeface="+mn-cs"/>
              </a:rPr>
              <a:t> </a:t>
            </a:r>
            <a:r>
              <a:rPr lang="en-US" sz="2000" dirty="0">
                <a:cs typeface="+mn-cs"/>
              </a:rPr>
              <a:t>and</a:t>
            </a:r>
            <a:r>
              <a:rPr lang="en-US" sz="2000" u="sng" dirty="0">
                <a:cs typeface="+mn-cs"/>
              </a:rPr>
              <a:t> </a:t>
            </a:r>
            <a:r>
              <a:rPr lang="en-US" sz="2000" u="sng" dirty="0">
                <a:cs typeface="+mn-cs"/>
                <a:hlinkClick r:id="rId4"/>
              </a:rPr>
              <a:t>FBO.gov</a:t>
            </a:r>
            <a:r>
              <a:rPr lang="en-US" sz="2000" u="sng" dirty="0">
                <a:cs typeface="+mn-cs"/>
              </a:rPr>
              <a:t>.</a:t>
            </a:r>
            <a:endParaRPr lang="en-US" sz="2000" dirty="0">
              <a:cs typeface="+mn-cs"/>
            </a:endParaRPr>
          </a:p>
          <a:p>
            <a:pPr marL="0" indent="0">
              <a:buFont typeface="Wingdings" charset="0"/>
              <a:buNone/>
              <a:defRPr/>
            </a:pPr>
            <a:endParaRPr lang="en-US" dirty="0">
              <a:cs typeface="+mn-cs"/>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304800"/>
            <a:ext cx="5791200" cy="685800"/>
          </a:xfrm>
        </p:spPr>
        <p:txBody>
          <a:bodyPr/>
          <a:lstStyle/>
          <a:p>
            <a:pPr>
              <a:defRPr/>
            </a:pPr>
            <a:r>
              <a:rPr lang="en-US" sz="2400" dirty="0">
                <a:effectLst/>
                <a:cs typeface="+mj-cs"/>
              </a:rPr>
              <a:t>It’s Sales 101 and Time and Money</a:t>
            </a:r>
            <a:br>
              <a:rPr lang="en-US" sz="2400" dirty="0">
                <a:effectLst/>
                <a:cs typeface="+mj-cs"/>
              </a:rPr>
            </a:br>
            <a:endParaRPr lang="en-US" sz="2400" dirty="0">
              <a:cs typeface="+mj-cs"/>
            </a:endParaRPr>
          </a:p>
        </p:txBody>
      </p:sp>
      <p:sp>
        <p:nvSpPr>
          <p:cNvPr id="3" name="Content Placeholder 2"/>
          <p:cNvSpPr>
            <a:spLocks noGrp="1"/>
          </p:cNvSpPr>
          <p:nvPr>
            <p:ph idx="1"/>
          </p:nvPr>
        </p:nvSpPr>
        <p:spPr/>
        <p:txBody>
          <a:bodyPr/>
          <a:lstStyle/>
          <a:p>
            <a:pPr>
              <a:buFont typeface="Courier New"/>
              <a:buChar char="o"/>
              <a:defRPr/>
            </a:pPr>
            <a:r>
              <a:rPr lang="en-US" sz="2400" dirty="0">
                <a:cs typeface="+mn-cs"/>
              </a:rPr>
              <a:t>Intense focus, time and money are required to enter the government market. Patience is not a virtue of CEOs and even less so for CEOs losing commercial revenue. </a:t>
            </a:r>
          </a:p>
          <a:p>
            <a:pPr>
              <a:buFont typeface="Courier New"/>
              <a:buChar char="o"/>
              <a:defRPr/>
            </a:pPr>
            <a:endParaRPr lang="en-US" sz="2400" dirty="0">
              <a:cs typeface="+mn-cs"/>
            </a:endParaRPr>
          </a:p>
          <a:p>
            <a:pPr>
              <a:buFont typeface="Courier New"/>
              <a:buChar char="o"/>
              <a:defRPr/>
            </a:pPr>
            <a:r>
              <a:rPr lang="en-US" sz="2400" dirty="0">
                <a:cs typeface="+mn-cs"/>
              </a:rPr>
              <a:t>But leads times of 6 months to more than a year may be required to make a first government sale.</a:t>
            </a:r>
          </a:p>
          <a:p>
            <a:pPr>
              <a:buFont typeface="Courier New"/>
              <a:buChar char="o"/>
              <a:defRPr/>
            </a:pPr>
            <a:endParaRPr lang="en-US" sz="2400" dirty="0">
              <a:cs typeface="+mn-cs"/>
            </a:endParaRPr>
          </a:p>
          <a:p>
            <a:pPr>
              <a:buFont typeface="Courier New"/>
              <a:buChar char="o"/>
              <a:defRPr/>
            </a:pPr>
            <a:r>
              <a:rPr lang="en-US" sz="2400" dirty="0">
                <a:cs typeface="+mn-cs"/>
              </a:rPr>
              <a:t>For small businesses a rough guess of the investment required to enter the federal market ranges from $ 20,000 to $ 50,000 and probably 5 to 20 times these amounts or greater for a large business. </a:t>
            </a:r>
          </a:p>
          <a:p>
            <a:pPr marL="0" indent="0">
              <a:buFont typeface="Wingdings" charset="0"/>
              <a:buNone/>
              <a:defRPr/>
            </a:pPr>
            <a:endParaRPr lang="en-US" dirty="0">
              <a:cs typeface="+mn-cs"/>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304800"/>
            <a:ext cx="5791200" cy="685800"/>
          </a:xfrm>
        </p:spPr>
        <p:txBody>
          <a:bodyPr/>
          <a:lstStyle/>
          <a:p>
            <a:pPr algn="l">
              <a:defRPr/>
            </a:pPr>
            <a:r>
              <a:rPr lang="en-US" sz="2400" dirty="0">
                <a:effectLst/>
                <a:cs typeface="+mj-cs"/>
              </a:rPr>
              <a:t>Multiple Award Contracts: </a:t>
            </a:r>
            <a:br>
              <a:rPr lang="en-US" sz="2400" dirty="0">
                <a:effectLst/>
                <a:cs typeface="+mj-cs"/>
              </a:rPr>
            </a:br>
            <a:r>
              <a:rPr lang="en-US" sz="2400" dirty="0">
                <a:effectLst/>
                <a:cs typeface="+mj-cs"/>
              </a:rPr>
              <a:t>The Wave of the Future </a:t>
            </a:r>
            <a:br>
              <a:rPr lang="en-US" sz="2400" dirty="0">
                <a:effectLst/>
                <a:cs typeface="+mj-cs"/>
              </a:rPr>
            </a:br>
            <a:endParaRPr lang="en-US" sz="2400" dirty="0">
              <a:cs typeface="+mj-cs"/>
            </a:endParaRPr>
          </a:p>
        </p:txBody>
      </p:sp>
      <p:sp>
        <p:nvSpPr>
          <p:cNvPr id="3" name="Content Placeholder 2"/>
          <p:cNvSpPr>
            <a:spLocks noGrp="1"/>
          </p:cNvSpPr>
          <p:nvPr>
            <p:ph idx="1"/>
          </p:nvPr>
        </p:nvSpPr>
        <p:spPr/>
        <p:txBody>
          <a:bodyPr/>
          <a:lstStyle/>
          <a:p>
            <a:pPr>
              <a:buFont typeface="Courier New"/>
              <a:buChar char="o"/>
              <a:defRPr/>
            </a:pPr>
            <a:r>
              <a:rPr lang="en-US" sz="2000" dirty="0">
                <a:cs typeface="+mn-cs"/>
              </a:rPr>
              <a:t>Federal agencies are experiencing more and more difficulty in awarding contracts to a single company to meet a specific requirement.</a:t>
            </a:r>
          </a:p>
          <a:p>
            <a:pPr>
              <a:buFont typeface="Courier New"/>
              <a:buChar char="o"/>
              <a:defRPr/>
            </a:pPr>
            <a:endParaRPr lang="en-US" sz="2000" dirty="0">
              <a:cs typeface="+mn-cs"/>
            </a:endParaRPr>
          </a:p>
          <a:p>
            <a:pPr>
              <a:buFont typeface="Courier New"/>
              <a:buChar char="o"/>
              <a:defRPr/>
            </a:pPr>
            <a:r>
              <a:rPr lang="en-US" sz="2000" dirty="0">
                <a:cs typeface="+mn-cs"/>
              </a:rPr>
              <a:t>The purchasing procedure of choice in the federal market is gradually becoming blanket contracts awarded to more than one company. </a:t>
            </a:r>
          </a:p>
          <a:p>
            <a:pPr>
              <a:buFont typeface="Courier New"/>
              <a:buChar char="o"/>
              <a:defRPr/>
            </a:pPr>
            <a:endParaRPr lang="en-US" sz="2000" dirty="0">
              <a:cs typeface="+mn-cs"/>
            </a:endParaRPr>
          </a:p>
          <a:p>
            <a:pPr>
              <a:buFont typeface="Courier New"/>
              <a:buChar char="o"/>
              <a:defRPr/>
            </a:pPr>
            <a:r>
              <a:rPr lang="en-US" sz="2000" dirty="0">
                <a:cs typeface="+mn-cs"/>
              </a:rPr>
              <a:t>MACs and IDIQ contracts are designed to meet future requirements on an order-by-order basis. </a:t>
            </a:r>
          </a:p>
          <a:p>
            <a:pPr>
              <a:buFont typeface="Courier New"/>
              <a:buChar char="o"/>
              <a:defRPr/>
            </a:pPr>
            <a:endParaRPr lang="en-US" sz="2000" dirty="0">
              <a:cs typeface="+mn-cs"/>
            </a:endParaRPr>
          </a:p>
          <a:p>
            <a:pPr>
              <a:buFont typeface="Courier New"/>
              <a:buChar char="o"/>
              <a:defRPr/>
            </a:pPr>
            <a:r>
              <a:rPr lang="en-US" sz="2000" dirty="0">
                <a:cs typeface="+mn-cs"/>
              </a:rPr>
              <a:t>There are currently thousands of MACS and most are agency specific rather than government wide - 20 to 30 new MACs are published daily at </a:t>
            </a:r>
            <a:r>
              <a:rPr lang="en-US" sz="2000" dirty="0" err="1">
                <a:cs typeface="+mn-cs"/>
              </a:rPr>
              <a:t>FBO.gov</a:t>
            </a:r>
            <a:r>
              <a:rPr lang="en-US" sz="2000" dirty="0">
                <a:cs typeface="+mn-cs"/>
              </a:rPr>
              <a:t>.</a:t>
            </a:r>
          </a:p>
          <a:p>
            <a:pPr marL="0" indent="0">
              <a:buFont typeface="Wingdings" charset="0"/>
              <a:buNone/>
              <a:defRPr/>
            </a:pPr>
            <a:endParaRPr lang="en-US" dirty="0">
              <a:cs typeface="+mn-cs"/>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defRPr/>
            </a:pPr>
            <a:r>
              <a:rPr lang="en-US" sz="2400" dirty="0">
                <a:effectLst/>
                <a:cs typeface="+mj-cs"/>
              </a:rPr>
              <a:t>GSA Schedule Contracts</a:t>
            </a:r>
            <a:br>
              <a:rPr lang="en-US" sz="2400" dirty="0">
                <a:effectLst/>
                <a:cs typeface="+mj-cs"/>
              </a:rPr>
            </a:br>
            <a:endParaRPr lang="en-US" sz="2400" dirty="0">
              <a:cs typeface="+mj-cs"/>
            </a:endParaRPr>
          </a:p>
        </p:txBody>
      </p:sp>
      <p:sp>
        <p:nvSpPr>
          <p:cNvPr id="3" name="Content Placeholder 2"/>
          <p:cNvSpPr>
            <a:spLocks noGrp="1"/>
          </p:cNvSpPr>
          <p:nvPr>
            <p:ph idx="1"/>
          </p:nvPr>
        </p:nvSpPr>
        <p:spPr>
          <a:xfrm>
            <a:off x="304800" y="1143000"/>
            <a:ext cx="8458200" cy="4983163"/>
          </a:xfrm>
        </p:spPr>
        <p:txBody>
          <a:bodyPr/>
          <a:lstStyle/>
          <a:p>
            <a:pPr marL="0" indent="0">
              <a:buFont typeface="Wingdings" charset="0"/>
              <a:buNone/>
              <a:defRPr/>
            </a:pPr>
            <a:r>
              <a:rPr lang="en-US" sz="2000" dirty="0">
                <a:cs typeface="+mn-cs"/>
              </a:rPr>
              <a:t>Companies deciding to enter the federal market entry should assume that obtaining a GSA schedule contract may be required. </a:t>
            </a:r>
          </a:p>
          <a:p>
            <a:pPr marL="0" indent="0">
              <a:buFont typeface="Wingdings" charset="0"/>
              <a:buNone/>
              <a:defRPr/>
            </a:pPr>
            <a:endParaRPr lang="en-US" sz="1000" dirty="0">
              <a:cs typeface="+mn-cs"/>
            </a:endParaRPr>
          </a:p>
          <a:p>
            <a:pPr lvl="1">
              <a:buFont typeface="Wingdings" charset="2"/>
              <a:buChar char="q"/>
              <a:defRPr/>
            </a:pPr>
            <a:r>
              <a:rPr lang="en-US" sz="1800" dirty="0"/>
              <a:t>GSA schedules are government wide MACs used by any federal agency and in some cases state and local governments. </a:t>
            </a:r>
          </a:p>
          <a:p>
            <a:pPr marL="457200" lvl="1" indent="0">
              <a:buFont typeface="Wingdings" charset="0"/>
              <a:buNone/>
              <a:defRPr/>
            </a:pPr>
            <a:endParaRPr lang="en-US" sz="1000" dirty="0"/>
          </a:p>
          <a:p>
            <a:pPr lvl="1">
              <a:buFont typeface="Wingdings" charset="2"/>
              <a:buChar char="q"/>
              <a:defRPr/>
            </a:pPr>
            <a:r>
              <a:rPr lang="en-US" sz="1800" dirty="0"/>
              <a:t>GSA schedules cover almost all commercial products and service. </a:t>
            </a:r>
          </a:p>
          <a:p>
            <a:pPr lvl="1">
              <a:buFont typeface="Wingdings" charset="2"/>
              <a:buChar char="q"/>
              <a:defRPr/>
            </a:pPr>
            <a:endParaRPr lang="en-US" sz="1000" dirty="0"/>
          </a:p>
          <a:p>
            <a:pPr lvl="1">
              <a:buFont typeface="Wingdings" charset="2"/>
              <a:buChar char="q"/>
              <a:defRPr/>
            </a:pPr>
            <a:r>
              <a:rPr lang="en-US" sz="1800" dirty="0"/>
              <a:t>GSA schedules are unique in that they are always open for an offer from a company to obtain a contract award. This makes GSA schedules an ideal way for newcomers to the market to obtain a closing mechanism (a multiple award contract). </a:t>
            </a:r>
          </a:p>
          <a:p>
            <a:pPr lvl="1">
              <a:buFont typeface="Wingdings" charset="2"/>
              <a:buChar char="q"/>
              <a:defRPr/>
            </a:pPr>
            <a:endParaRPr lang="en-US" sz="1000" dirty="0"/>
          </a:p>
          <a:p>
            <a:pPr lvl="1">
              <a:buFont typeface="Wingdings" charset="2"/>
              <a:buChar char="q"/>
              <a:defRPr/>
            </a:pPr>
            <a:r>
              <a:rPr lang="en-US" sz="1800" dirty="0"/>
              <a:t>MACs (other than GSA schedules) have a set bidding period (usually 60 – 90 days)</a:t>
            </a:r>
            <a:r>
              <a:rPr lang="en-US" sz="1600" dirty="0"/>
              <a:t>. </a:t>
            </a:r>
          </a:p>
          <a:p>
            <a:pPr marL="0" indent="0">
              <a:buFont typeface="Wingdings" charset="0"/>
              <a:buNone/>
              <a:defRPr/>
            </a:pPr>
            <a:endParaRPr lang="en-US" sz="1000" dirty="0">
              <a:cs typeface="+mn-cs"/>
            </a:endParaRPr>
          </a:p>
          <a:p>
            <a:pPr marL="0" indent="0">
              <a:buFont typeface="Wingdings" charset="0"/>
              <a:buNone/>
              <a:defRPr/>
            </a:pPr>
            <a:r>
              <a:rPr lang="en-US" sz="2000" dirty="0">
                <a:cs typeface="+mn-cs"/>
              </a:rPr>
              <a:t>Companies with federal customers should ask if GSA schedule contracts are used by their Contracting Office to make buys.</a:t>
            </a:r>
          </a:p>
          <a:p>
            <a:pPr marL="0" indent="0">
              <a:buFont typeface="Wingdings" charset="0"/>
              <a:buNone/>
              <a:defRPr/>
            </a:pPr>
            <a:endParaRPr lang="en-US" dirty="0">
              <a:cs typeface="+mn-cs"/>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381000"/>
            <a:ext cx="5791200" cy="609600"/>
          </a:xfrm>
        </p:spPr>
        <p:txBody>
          <a:bodyPr/>
          <a:lstStyle/>
          <a:p>
            <a:pPr algn="l">
              <a:defRPr/>
            </a:pPr>
            <a:r>
              <a:rPr lang="en-US" sz="2400" dirty="0">
                <a:effectLst/>
                <a:cs typeface="+mj-cs"/>
              </a:rPr>
              <a:t>Do You Qualify for a GSA schedule contract?</a:t>
            </a:r>
            <a:br>
              <a:rPr lang="en-US" sz="2400" dirty="0">
                <a:effectLst/>
                <a:cs typeface="+mj-cs"/>
              </a:rPr>
            </a:br>
            <a:endParaRPr lang="en-US" sz="2400" dirty="0">
              <a:cs typeface="+mj-cs"/>
            </a:endParaRPr>
          </a:p>
        </p:txBody>
      </p:sp>
      <p:sp>
        <p:nvSpPr>
          <p:cNvPr id="3" name="Content Placeholder 2"/>
          <p:cNvSpPr>
            <a:spLocks noGrp="1"/>
          </p:cNvSpPr>
          <p:nvPr>
            <p:ph idx="1"/>
          </p:nvPr>
        </p:nvSpPr>
        <p:spPr/>
        <p:txBody>
          <a:bodyPr/>
          <a:lstStyle/>
          <a:p>
            <a:pPr marL="0" indent="0">
              <a:buFont typeface="Wingdings" charset="0"/>
              <a:buNone/>
              <a:defRPr/>
            </a:pPr>
            <a:r>
              <a:rPr lang="en-US" sz="2400" dirty="0">
                <a:cs typeface="+mn-cs"/>
              </a:rPr>
              <a:t>Select the Schedule and Special Item Number (SIN) (part of a schedule) that applies to your company. </a:t>
            </a:r>
            <a:r>
              <a:rPr lang="en-US" sz="2400" b="1" i="1" u="sng" dirty="0">
                <a:cs typeface="+mn-cs"/>
                <a:hlinkClick r:id="rId2"/>
              </a:rPr>
              <a:t>Click Here</a:t>
            </a:r>
            <a:r>
              <a:rPr lang="en-US" sz="2400" b="1" i="1" dirty="0">
                <a:cs typeface="+mn-cs"/>
              </a:rPr>
              <a:t> </a:t>
            </a:r>
            <a:endParaRPr lang="en-US" sz="2400" dirty="0">
              <a:cs typeface="+mn-cs"/>
            </a:endParaRPr>
          </a:p>
          <a:p>
            <a:pPr marL="0" indent="0">
              <a:buFont typeface="Wingdings" charset="0"/>
              <a:buNone/>
              <a:defRPr/>
            </a:pPr>
            <a:endParaRPr lang="en-US" sz="1000" dirty="0">
              <a:cs typeface="+mn-cs"/>
            </a:endParaRPr>
          </a:p>
          <a:p>
            <a:pPr marL="0" indent="0">
              <a:buFont typeface="Wingdings" charset="0"/>
              <a:buNone/>
              <a:defRPr/>
            </a:pPr>
            <a:r>
              <a:rPr lang="en-US" sz="2400" b="1" dirty="0">
                <a:cs typeface="+mn-cs"/>
              </a:rPr>
              <a:t>Find GSA schedule sales by:</a:t>
            </a:r>
            <a:endParaRPr lang="en-US" sz="2400" dirty="0">
              <a:cs typeface="+mn-cs"/>
            </a:endParaRPr>
          </a:p>
          <a:p>
            <a:pPr marL="400050" lvl="1" indent="0">
              <a:buFont typeface="Wingdings" charset="0"/>
              <a:buNone/>
              <a:defRPr/>
            </a:pPr>
            <a:endParaRPr lang="en-US" sz="600" dirty="0"/>
          </a:p>
          <a:p>
            <a:pPr lvl="1">
              <a:defRPr/>
            </a:pPr>
            <a:r>
              <a:rPr lang="en-US" sz="2000" b="1" i="1" u="sng" dirty="0">
                <a:hlinkClick r:id="rId3"/>
              </a:rPr>
              <a:t>Click Here to Find Competitor GSA Sales</a:t>
            </a:r>
            <a:endParaRPr lang="en-US" sz="2000" dirty="0"/>
          </a:p>
          <a:p>
            <a:pPr marL="400050" lvl="1" indent="0">
              <a:buFont typeface="Wingdings" charset="0"/>
              <a:buNone/>
              <a:defRPr/>
            </a:pPr>
            <a:endParaRPr lang="en-US" sz="2000" dirty="0"/>
          </a:p>
          <a:p>
            <a:pPr lvl="1">
              <a:defRPr/>
            </a:pPr>
            <a:r>
              <a:rPr lang="en-US" sz="2000" b="1" i="1" u="sng" dirty="0">
                <a:hlinkClick r:id="rId4"/>
              </a:rPr>
              <a:t>Click Here to Find Sales by Schedule and SIN</a:t>
            </a:r>
            <a:endParaRPr lang="en-US" sz="2000" dirty="0"/>
          </a:p>
          <a:p>
            <a:pPr marL="0" indent="0">
              <a:buFont typeface="Wingdings" charset="0"/>
              <a:buNone/>
              <a:defRPr/>
            </a:pPr>
            <a:endParaRPr lang="en-US" sz="1000" dirty="0">
              <a:cs typeface="+mn-cs"/>
            </a:endParaRPr>
          </a:p>
          <a:p>
            <a:pPr marL="0" indent="0">
              <a:buFont typeface="Wingdings" charset="0"/>
              <a:buNone/>
              <a:defRPr/>
            </a:pPr>
            <a:endParaRPr lang="en-US" sz="1600" b="1" i="1" dirty="0">
              <a:cs typeface="+mn-cs"/>
            </a:endParaRPr>
          </a:p>
          <a:p>
            <a:pPr marL="0" indent="0">
              <a:buFont typeface="Wingdings" charset="0"/>
              <a:buNone/>
              <a:defRPr/>
            </a:pPr>
            <a:r>
              <a:rPr lang="en-US" sz="2400" b="1" i="1" dirty="0">
                <a:cs typeface="+mn-cs"/>
              </a:rPr>
              <a:t>Call 888.661.4094, Ext. 2, if you are unsure of schedule or SIN </a:t>
            </a:r>
            <a:r>
              <a:rPr lang="en-US" sz="2400" i="1" dirty="0">
                <a:cs typeface="+mn-cs"/>
              </a:rPr>
              <a:t>and one of our specialists will assist you in making a selection.  </a:t>
            </a:r>
            <a:endParaRPr lang="en-US" sz="2400" dirty="0">
              <a:cs typeface="+mn-cs"/>
            </a:endParaRPr>
          </a:p>
          <a:p>
            <a:pPr marL="0" indent="0">
              <a:buFont typeface="Wingdings" charset="0"/>
              <a:buNone/>
              <a:defRPr/>
            </a:pPr>
            <a:endParaRPr lang="en-US" dirty="0">
              <a:cs typeface="+mn-cs"/>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304800"/>
            <a:ext cx="5791200" cy="685800"/>
          </a:xfrm>
        </p:spPr>
        <p:txBody>
          <a:bodyPr/>
          <a:lstStyle/>
          <a:p>
            <a:pPr algn="l">
              <a:defRPr/>
            </a:pPr>
            <a:r>
              <a:rPr lang="en-US" sz="2400" dirty="0">
                <a:effectLst/>
                <a:cs typeface="+mj-cs"/>
              </a:rPr>
              <a:t>The Keys to Winning Federal Contracts </a:t>
            </a:r>
            <a:br>
              <a:rPr lang="en-US" sz="2400" dirty="0">
                <a:effectLst/>
                <a:cs typeface="+mj-cs"/>
              </a:rPr>
            </a:br>
            <a:endParaRPr lang="en-US" sz="2400" dirty="0">
              <a:cs typeface="+mj-cs"/>
            </a:endParaRPr>
          </a:p>
        </p:txBody>
      </p:sp>
      <p:sp>
        <p:nvSpPr>
          <p:cNvPr id="3" name="Content Placeholder 2"/>
          <p:cNvSpPr>
            <a:spLocks noGrp="1"/>
          </p:cNvSpPr>
          <p:nvPr>
            <p:ph idx="1"/>
          </p:nvPr>
        </p:nvSpPr>
        <p:spPr>
          <a:xfrm>
            <a:off x="304800" y="1295400"/>
            <a:ext cx="8458200" cy="4830763"/>
          </a:xfrm>
        </p:spPr>
        <p:txBody>
          <a:bodyPr/>
          <a:lstStyle/>
          <a:p>
            <a:pPr marL="0" indent="0">
              <a:buFont typeface="Wingdings" charset="0"/>
              <a:buNone/>
              <a:defRPr/>
            </a:pPr>
            <a:r>
              <a:rPr lang="en-US" sz="2000" b="1" i="1" dirty="0">
                <a:cs typeface="+mn-cs"/>
              </a:rPr>
              <a:t>Newcomers Need Customers as a Basis for Federal Sales </a:t>
            </a:r>
            <a:endParaRPr lang="en-US" sz="2000" dirty="0">
              <a:cs typeface="+mn-cs"/>
            </a:endParaRPr>
          </a:p>
          <a:p>
            <a:pPr marL="0" indent="0">
              <a:buFont typeface="Wingdings" charset="0"/>
              <a:buNone/>
              <a:defRPr/>
            </a:pPr>
            <a:endParaRPr lang="en-US" sz="2000" dirty="0">
              <a:cs typeface="+mn-cs"/>
            </a:endParaRPr>
          </a:p>
          <a:p>
            <a:pPr>
              <a:defRPr/>
            </a:pPr>
            <a:r>
              <a:rPr lang="en-US" sz="2000" dirty="0">
                <a:cs typeface="+mn-cs"/>
              </a:rPr>
              <a:t>Simplistic as it may seem, the secret to success is sell to your federal customers or use your customers to help you sell to other federal customers. </a:t>
            </a:r>
          </a:p>
          <a:p>
            <a:pPr marL="0" indent="0">
              <a:buFont typeface="Wingdings" charset="0"/>
              <a:buNone/>
              <a:defRPr/>
            </a:pPr>
            <a:endParaRPr lang="en-US" sz="1000" dirty="0">
              <a:cs typeface="+mn-cs"/>
            </a:endParaRPr>
          </a:p>
          <a:p>
            <a:pPr>
              <a:defRPr/>
            </a:pPr>
            <a:r>
              <a:rPr lang="en-US" sz="2000" dirty="0">
                <a:cs typeface="+mn-cs"/>
              </a:rPr>
              <a:t>The problem for most newcomers is that they don’t have federal customers to use as the basis for their sales program. </a:t>
            </a:r>
          </a:p>
          <a:p>
            <a:pPr marL="0" indent="0">
              <a:buFont typeface="Wingdings" charset="0"/>
              <a:buNone/>
              <a:defRPr/>
            </a:pPr>
            <a:endParaRPr lang="en-US" sz="1000" dirty="0">
              <a:cs typeface="+mn-cs"/>
            </a:endParaRPr>
          </a:p>
          <a:p>
            <a:pPr>
              <a:defRPr/>
            </a:pPr>
            <a:r>
              <a:rPr lang="en-US" sz="2000" dirty="0">
                <a:cs typeface="+mn-cs"/>
              </a:rPr>
              <a:t>The real obstacle to market entry is not the mysterious procurement process but rather finding and then selling to buyers who have both the money available and the need for what you sell. </a:t>
            </a:r>
          </a:p>
          <a:p>
            <a:pPr marL="0" indent="0">
              <a:buFont typeface="Wingdings" charset="0"/>
              <a:buNone/>
              <a:defRPr/>
            </a:pPr>
            <a:endParaRPr lang="en-US" sz="1000" dirty="0">
              <a:cs typeface="+mn-cs"/>
            </a:endParaRPr>
          </a:p>
          <a:p>
            <a:pPr>
              <a:defRPr/>
            </a:pPr>
            <a:r>
              <a:rPr lang="en-US" sz="2000" dirty="0">
                <a:cs typeface="+mn-cs"/>
              </a:rPr>
              <a:t>You must sell for yourself; not lobbyists, ex-generals, Congresspersons, or small business specialists. </a:t>
            </a:r>
          </a:p>
          <a:p>
            <a:pPr marL="0" indent="0">
              <a:buFont typeface="Wingdings" charset="0"/>
              <a:buNone/>
              <a:defRPr/>
            </a:pPr>
            <a:endParaRPr lang="en-US" dirty="0">
              <a:cs typeface="+mn-cs"/>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381000"/>
            <a:ext cx="5791200" cy="609600"/>
          </a:xfrm>
        </p:spPr>
        <p:txBody>
          <a:bodyPr/>
          <a:lstStyle/>
          <a:p>
            <a:pPr algn="l">
              <a:defRPr/>
            </a:pPr>
            <a:r>
              <a:rPr lang="en-US" sz="2400" dirty="0">
                <a:effectLst/>
                <a:cs typeface="+mj-cs"/>
              </a:rPr>
              <a:t>The Keys to Winning Federal Contracts </a:t>
            </a:r>
            <a:br>
              <a:rPr lang="en-US" sz="2400" dirty="0">
                <a:effectLst/>
                <a:cs typeface="+mj-cs"/>
              </a:rPr>
            </a:br>
            <a:endParaRPr lang="en-US" sz="2400" dirty="0">
              <a:cs typeface="+mj-cs"/>
            </a:endParaRPr>
          </a:p>
        </p:txBody>
      </p:sp>
      <p:sp>
        <p:nvSpPr>
          <p:cNvPr id="3" name="Content Placeholder 2"/>
          <p:cNvSpPr>
            <a:spLocks noGrp="1"/>
          </p:cNvSpPr>
          <p:nvPr>
            <p:ph idx="1"/>
          </p:nvPr>
        </p:nvSpPr>
        <p:spPr>
          <a:xfrm>
            <a:off x="304800" y="1295400"/>
            <a:ext cx="8458200" cy="4830763"/>
          </a:xfrm>
        </p:spPr>
        <p:txBody>
          <a:bodyPr/>
          <a:lstStyle/>
          <a:p>
            <a:pPr marL="0" indent="0">
              <a:buFont typeface="Wingdings" charset="0"/>
              <a:buNone/>
              <a:defRPr/>
            </a:pPr>
            <a:r>
              <a:rPr lang="en-US" sz="2000" b="1" i="1" dirty="0">
                <a:cs typeface="+mn-cs"/>
              </a:rPr>
              <a:t>Start Small and Grow from Within </a:t>
            </a:r>
          </a:p>
          <a:p>
            <a:pPr marL="0" indent="0">
              <a:buFont typeface="Wingdings" charset="0"/>
              <a:buNone/>
              <a:defRPr/>
            </a:pPr>
            <a:endParaRPr lang="en-US" sz="1000" dirty="0">
              <a:cs typeface="+mn-cs"/>
            </a:endParaRPr>
          </a:p>
          <a:p>
            <a:pPr marL="0" indent="0">
              <a:buFont typeface="Wingdings" charset="0"/>
              <a:buNone/>
              <a:defRPr/>
            </a:pPr>
            <a:r>
              <a:rPr lang="en-US" sz="2000" dirty="0">
                <a:cs typeface="+mn-cs"/>
              </a:rPr>
              <a:t>Getting the first one is tough. Use any means you can and dig into your street smarts to land something, and the customer will help you sell if you perform for them. </a:t>
            </a:r>
          </a:p>
          <a:p>
            <a:pPr marL="0" indent="0">
              <a:buFont typeface="Wingdings" charset="0"/>
              <a:buNone/>
              <a:defRPr/>
            </a:pPr>
            <a:endParaRPr lang="en-US" sz="1000" dirty="0">
              <a:cs typeface="+mn-cs"/>
            </a:endParaRPr>
          </a:p>
          <a:p>
            <a:pPr marL="0" indent="0">
              <a:buFont typeface="Wingdings" charset="0"/>
              <a:buNone/>
              <a:defRPr/>
            </a:pPr>
            <a:r>
              <a:rPr lang="en-US" sz="2000" dirty="0">
                <a:cs typeface="+mn-cs"/>
              </a:rPr>
              <a:t>Once you have a customer the new revenue possibilities include: </a:t>
            </a:r>
          </a:p>
          <a:p>
            <a:pPr marL="0" indent="0">
              <a:buFont typeface="Wingdings" charset="0"/>
              <a:buNone/>
              <a:defRPr/>
            </a:pPr>
            <a:r>
              <a:rPr lang="en-US" sz="2000" dirty="0">
                <a:cs typeface="+mn-cs"/>
              </a:rPr>
              <a:t>Extensions to your first, small contract </a:t>
            </a:r>
          </a:p>
          <a:p>
            <a:pPr marL="457200" lvl="1" indent="0">
              <a:buFont typeface="Wingdings" charset="0"/>
              <a:buNone/>
              <a:defRPr/>
            </a:pPr>
            <a:endParaRPr lang="en-US" sz="1000" dirty="0"/>
          </a:p>
          <a:p>
            <a:pPr lvl="1">
              <a:buFont typeface="Arial"/>
              <a:buChar char="•"/>
              <a:defRPr/>
            </a:pPr>
            <a:r>
              <a:rPr lang="en-US" sz="2000" dirty="0"/>
              <a:t>New contracts to meet the customer’s future requirements </a:t>
            </a:r>
          </a:p>
          <a:p>
            <a:pPr marL="457200" lvl="1" indent="0">
              <a:buFont typeface="Wingdings" charset="0"/>
              <a:buNone/>
              <a:defRPr/>
            </a:pPr>
            <a:r>
              <a:rPr lang="en-US" sz="2000" dirty="0"/>
              <a:t> </a:t>
            </a:r>
          </a:p>
          <a:p>
            <a:pPr lvl="1">
              <a:buFont typeface="Arial"/>
              <a:buChar char="•"/>
              <a:defRPr/>
            </a:pPr>
            <a:r>
              <a:rPr lang="en-US" sz="2000" dirty="0"/>
              <a:t>Introductions to end-users with money in their agency </a:t>
            </a:r>
          </a:p>
          <a:p>
            <a:pPr lvl="1">
              <a:buFont typeface="Arial"/>
              <a:buChar char="•"/>
              <a:defRPr/>
            </a:pPr>
            <a:endParaRPr lang="en-US" sz="2000" dirty="0"/>
          </a:p>
          <a:p>
            <a:pPr lvl="1">
              <a:buFont typeface="Arial"/>
              <a:buChar char="•"/>
              <a:defRPr/>
            </a:pPr>
            <a:r>
              <a:rPr lang="en-US" sz="2000" dirty="0"/>
              <a:t>Introductions to end-users in other agencies who manage a similar type of program that your customer manages </a:t>
            </a:r>
          </a:p>
          <a:p>
            <a:pPr marL="0" indent="0">
              <a:buFont typeface="Wingdings" charset="0"/>
              <a:buNone/>
              <a:defRPr/>
            </a:pPr>
            <a:endParaRPr lang="en-US" dirty="0">
              <a:cs typeface="+mn-cs"/>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304800"/>
            <a:ext cx="5791200" cy="685800"/>
          </a:xfrm>
        </p:spPr>
        <p:txBody>
          <a:bodyPr/>
          <a:lstStyle/>
          <a:p>
            <a:pPr algn="l">
              <a:defRPr/>
            </a:pPr>
            <a:r>
              <a:rPr lang="en-US" sz="2800" dirty="0">
                <a:cs typeface="+mj-cs"/>
              </a:rPr>
              <a:t>About </a:t>
            </a:r>
            <a:r>
              <a:rPr lang="en-US" sz="2800" dirty="0" err="1">
                <a:cs typeface="+mj-cs"/>
              </a:rPr>
              <a:t>Fedmarket</a:t>
            </a:r>
            <a:r>
              <a:rPr lang="en-US" sz="2800" dirty="0">
                <a:cs typeface="+mj-cs"/>
              </a:rPr>
              <a:t> </a:t>
            </a:r>
            <a:br>
              <a:rPr lang="en-US" sz="2800" dirty="0">
                <a:cs typeface="+mj-cs"/>
              </a:rPr>
            </a:br>
            <a:endParaRPr lang="en-US" sz="2800" dirty="0">
              <a:cs typeface="+mj-cs"/>
            </a:endParaRPr>
          </a:p>
        </p:txBody>
      </p:sp>
      <p:sp>
        <p:nvSpPr>
          <p:cNvPr id="3" name="Content Placeholder 2"/>
          <p:cNvSpPr>
            <a:spLocks noGrp="1"/>
          </p:cNvSpPr>
          <p:nvPr>
            <p:ph idx="1"/>
          </p:nvPr>
        </p:nvSpPr>
        <p:spPr>
          <a:xfrm>
            <a:off x="304800" y="1295400"/>
            <a:ext cx="8458200" cy="4830763"/>
          </a:xfrm>
        </p:spPr>
        <p:txBody>
          <a:bodyPr/>
          <a:lstStyle/>
          <a:p>
            <a:pPr marL="0" indent="0">
              <a:buFont typeface="Wingdings" charset="0"/>
              <a:buNone/>
              <a:defRPr/>
            </a:pPr>
            <a:r>
              <a:rPr lang="en-US" sz="2000" dirty="0" err="1">
                <a:cs typeface="+mn-cs"/>
              </a:rPr>
              <a:t>Fedmarket</a:t>
            </a:r>
            <a:r>
              <a:rPr lang="en-US" sz="2000" dirty="0">
                <a:cs typeface="+mn-cs"/>
              </a:rPr>
              <a:t> assists companies in obtaining federal contracts by providing training and consulting services and online market intelligence services.</a:t>
            </a:r>
          </a:p>
          <a:p>
            <a:pPr>
              <a:buFont typeface="Arial"/>
              <a:buChar char="•"/>
              <a:defRPr/>
            </a:pPr>
            <a:r>
              <a:rPr lang="en-US" sz="2000" dirty="0">
                <a:cs typeface="+mn-cs"/>
              </a:rPr>
              <a:t>Training </a:t>
            </a:r>
          </a:p>
          <a:p>
            <a:pPr>
              <a:buFont typeface="Arial"/>
              <a:buChar char="•"/>
              <a:defRPr/>
            </a:pPr>
            <a:r>
              <a:rPr lang="en-US" sz="2000" dirty="0">
                <a:cs typeface="+mn-cs"/>
              </a:rPr>
              <a:t>Proposal writing</a:t>
            </a:r>
          </a:p>
          <a:p>
            <a:pPr>
              <a:buFont typeface="Arial"/>
              <a:buChar char="•"/>
              <a:defRPr/>
            </a:pPr>
            <a:r>
              <a:rPr lang="en-US" sz="2000" dirty="0">
                <a:cs typeface="+mn-cs"/>
              </a:rPr>
              <a:t>Buyer contact lists (standard and customized for your company)</a:t>
            </a:r>
          </a:p>
          <a:p>
            <a:pPr marL="0" indent="0">
              <a:buFont typeface="Wingdings" charset="0"/>
              <a:buNone/>
              <a:defRPr/>
            </a:pPr>
            <a:r>
              <a:rPr lang="en-US" sz="2000" dirty="0">
                <a:cs typeface="+mn-cs"/>
              </a:rPr>
              <a:t>Please call me at personally at 301.908.0546 if you would like to discuss any aspect of federal sales, or call </a:t>
            </a:r>
            <a:r>
              <a:rPr lang="en-US" sz="2000" dirty="0" err="1">
                <a:cs typeface="+mn-cs"/>
              </a:rPr>
              <a:t>Fedmarket’s</a:t>
            </a:r>
            <a:r>
              <a:rPr lang="en-US" sz="2000" dirty="0">
                <a:cs typeface="+mn-cs"/>
              </a:rPr>
              <a:t> sales team at 888-661-4094, Ext. 2. </a:t>
            </a:r>
          </a:p>
          <a:p>
            <a:pPr marL="400050" lvl="1" indent="0">
              <a:buFont typeface="Wingdings" charset="0"/>
              <a:buNone/>
              <a:defRPr/>
            </a:pPr>
            <a:endParaRPr lang="en-US" sz="1000" dirty="0"/>
          </a:p>
          <a:p>
            <a:pPr marL="400050" lvl="1" indent="0">
              <a:buFont typeface="Wingdings" charset="0"/>
              <a:buNone/>
              <a:defRPr/>
            </a:pPr>
            <a:r>
              <a:rPr lang="en-US" dirty="0"/>
              <a:t>Richard White </a:t>
            </a:r>
          </a:p>
          <a:p>
            <a:pPr marL="400050" lvl="1" indent="0">
              <a:buFont typeface="Wingdings" charset="0"/>
              <a:buNone/>
              <a:defRPr/>
            </a:pPr>
            <a:r>
              <a:rPr lang="en-US" u="sng" dirty="0">
                <a:hlinkClick r:id="rId2"/>
              </a:rPr>
              <a:t>Fedmarket</a:t>
            </a:r>
            <a:endParaRPr lang="en-US" dirty="0"/>
          </a:p>
          <a:p>
            <a:pPr marL="400050" lvl="1" indent="0">
              <a:buFont typeface="Wingdings" charset="0"/>
              <a:buNone/>
              <a:defRPr/>
            </a:pPr>
            <a:r>
              <a:rPr lang="en-US" dirty="0"/>
              <a:t>301.908.0546 </a:t>
            </a:r>
          </a:p>
          <a:p>
            <a:pPr marL="400050" lvl="1" indent="0">
              <a:buFont typeface="Wingdings" charset="0"/>
              <a:buNone/>
              <a:defRPr/>
            </a:pPr>
            <a:r>
              <a:rPr lang="en-US" u="sng" dirty="0">
                <a:hlinkClick r:id="rId3"/>
              </a:rPr>
              <a:t>rwhite@fedmarket.com</a:t>
            </a:r>
            <a:endParaRPr lang="en-US" dirty="0"/>
          </a:p>
          <a:p>
            <a:pPr marL="0" indent="0">
              <a:buFont typeface="Wingdings" charset="0"/>
              <a:buNone/>
              <a:defRPr/>
            </a:pPr>
            <a:endParaRPr lang="en-US" sz="1000" dirty="0">
              <a:cs typeface="+mn-cs"/>
            </a:endParaRPr>
          </a:p>
          <a:p>
            <a:pPr marL="0" indent="0">
              <a:buFont typeface="Wingdings" charset="0"/>
              <a:buNone/>
              <a:defRPr/>
            </a:pPr>
            <a:endParaRPr lang="en-US" sz="1400" dirty="0">
              <a:cs typeface="+mn-cs"/>
            </a:endParaRPr>
          </a:p>
          <a:p>
            <a:pPr marL="0" indent="0">
              <a:buFont typeface="Wingdings" charset="0"/>
              <a:buNone/>
              <a:defRPr/>
            </a:pPr>
            <a:endParaRPr lang="en-US" dirty="0">
              <a:cs typeface="+mn-cs"/>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defRPr/>
            </a:pPr>
            <a:r>
              <a:rPr lang="en-US" sz="2800" dirty="0">
                <a:cs typeface="+mj-cs"/>
              </a:rPr>
              <a:t>Other Available Complimentary Book Downloads</a:t>
            </a:r>
          </a:p>
        </p:txBody>
      </p:sp>
      <p:sp>
        <p:nvSpPr>
          <p:cNvPr id="3" name="Content Placeholder 2"/>
          <p:cNvSpPr>
            <a:spLocks noGrp="1"/>
          </p:cNvSpPr>
          <p:nvPr>
            <p:ph idx="1"/>
          </p:nvPr>
        </p:nvSpPr>
        <p:spPr>
          <a:xfrm>
            <a:off x="304800" y="1295400"/>
            <a:ext cx="8458200" cy="4830763"/>
          </a:xfrm>
        </p:spPr>
        <p:txBody>
          <a:bodyPr/>
          <a:lstStyle/>
          <a:p>
            <a:pPr>
              <a:buFont typeface="Wingdings" charset="2"/>
              <a:buChar char="§"/>
              <a:defRPr/>
            </a:pPr>
            <a:endParaRPr lang="en-US" sz="2000" dirty="0">
              <a:cs typeface="+mn-cs"/>
              <a:hlinkClick r:id="rId2"/>
            </a:endParaRPr>
          </a:p>
          <a:p>
            <a:pPr>
              <a:buFont typeface="Wingdings" charset="2"/>
              <a:buChar char="§"/>
              <a:defRPr/>
            </a:pPr>
            <a:r>
              <a:rPr lang="en-US" sz="2400" dirty="0">
                <a:cs typeface="+mn-cs"/>
                <a:hlinkClick r:id="rId2"/>
              </a:rPr>
              <a:t>Rolling the Dice in DC: How the Federal Sales Game is Really Played</a:t>
            </a:r>
            <a:r>
              <a:rPr lang="en-US" sz="2400" dirty="0">
                <a:cs typeface="+mn-cs"/>
              </a:rPr>
              <a:t> </a:t>
            </a:r>
          </a:p>
          <a:p>
            <a:pPr>
              <a:buFont typeface="Wingdings" charset="2"/>
              <a:buChar char="§"/>
              <a:defRPr/>
            </a:pPr>
            <a:endParaRPr lang="en-US" sz="1800" dirty="0">
              <a:cs typeface="+mn-cs"/>
            </a:endParaRPr>
          </a:p>
          <a:p>
            <a:pPr>
              <a:buFont typeface="Wingdings" charset="2"/>
              <a:buChar char="§"/>
              <a:defRPr/>
            </a:pPr>
            <a:r>
              <a:rPr lang="en-US" sz="2400" dirty="0">
                <a:cs typeface="+mn-cs"/>
                <a:hlinkClick r:id="rId3"/>
              </a:rPr>
              <a:t>Cracking the $500 Billion Federal Market: The Small Business Guide to Federal Sales</a:t>
            </a:r>
            <a:r>
              <a:rPr lang="en-US" sz="2400" dirty="0">
                <a:cs typeface="+mn-cs"/>
              </a:rPr>
              <a:t> </a:t>
            </a:r>
          </a:p>
          <a:p>
            <a:pPr>
              <a:buFont typeface="Wingdings" charset="2"/>
              <a:buChar char="§"/>
              <a:defRPr/>
            </a:pPr>
            <a:endParaRPr lang="en-US" sz="1800" dirty="0">
              <a:cs typeface="+mn-cs"/>
            </a:endParaRPr>
          </a:p>
          <a:p>
            <a:pPr>
              <a:buFont typeface="Wingdings" charset="2"/>
              <a:buChar char="§"/>
              <a:defRPr/>
            </a:pPr>
            <a:r>
              <a:rPr lang="en-US" sz="2400" dirty="0">
                <a:cs typeface="+mn-cs"/>
                <a:hlinkClick r:id="rId4"/>
              </a:rPr>
              <a:t>Loading the Dice in DC, Legally: Learn the Politics and Realities of Federal Contracting</a:t>
            </a:r>
            <a:endParaRPr lang="en-US" sz="2400" dirty="0">
              <a:cs typeface="+mn-cs"/>
            </a:endParaRPr>
          </a:p>
          <a:p>
            <a:pPr>
              <a:buFont typeface="Wingdings" charset="2"/>
              <a:buChar char="§"/>
              <a:defRPr/>
            </a:pPr>
            <a:endParaRPr lang="en-US" sz="1800" dirty="0">
              <a:cs typeface="+mn-cs"/>
            </a:endParaRPr>
          </a:p>
          <a:p>
            <a:pPr>
              <a:buFont typeface="Wingdings" charset="2"/>
              <a:buChar char="§"/>
              <a:defRPr/>
            </a:pPr>
            <a:r>
              <a:rPr lang="en-US" sz="2400" dirty="0">
                <a:cs typeface="+mn-cs"/>
                <a:hlinkClick r:id="rId5"/>
              </a:rPr>
              <a:t>Government Contracting for Donkeys</a:t>
            </a:r>
            <a:r>
              <a:rPr lang="en-US" sz="2400" dirty="0">
                <a:cs typeface="+mn-cs"/>
              </a:rPr>
              <a:t> </a:t>
            </a:r>
          </a:p>
          <a:p>
            <a:pPr marL="0" indent="0">
              <a:buFont typeface="Wingdings" charset="0"/>
              <a:buNone/>
              <a:defRPr/>
            </a:pPr>
            <a:endParaRPr lang="en-US" dirty="0">
              <a:cs typeface="+mn-cs"/>
            </a:endParaRPr>
          </a:p>
        </p:txBody>
      </p:sp>
    </p:spTree>
  </p:cSld>
  <p:clrMapOvr>
    <a:masterClrMapping/>
  </p:clrMapOvr>
</p:sld>
</file>

<file path=ppt/theme/theme1.xml><?xml version="1.0" encoding="utf-8"?>
<a:theme xmlns:a="http://schemas.openxmlformats.org/drawingml/2006/main" name="Fedmarket master">
  <a:themeElements>
    <a:clrScheme name="Fedmarket master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Fedmarket master">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Fedmarket master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Fedmarket master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Fedmarket master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Fedmarket master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Fedmarket master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Fedmarket master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Fedmarket master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Fedmarket master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Fedmarket master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Fedmarket master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Fedmarket master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Fedmarket master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1731</TotalTime>
  <Words>2255</Words>
  <Application>Microsoft Macintosh PowerPoint</Application>
  <PresentationFormat>On-screen Show (4:3)</PresentationFormat>
  <Paragraphs>255</Paragraphs>
  <Slides>25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25</vt:i4>
      </vt:variant>
    </vt:vector>
  </HeadingPairs>
  <TitlesOfParts>
    <vt:vector size="31" baseType="lpstr">
      <vt:lpstr>ＭＳ Ｐゴシック</vt:lpstr>
      <vt:lpstr>Arial</vt:lpstr>
      <vt:lpstr>Courier New</vt:lpstr>
      <vt:lpstr>Tahoma</vt:lpstr>
      <vt:lpstr>Wingdings</vt:lpstr>
      <vt:lpstr>Fedmarket master</vt:lpstr>
      <vt:lpstr>Realities of Government Contracting </vt:lpstr>
      <vt:lpstr>    Richard White </vt:lpstr>
      <vt:lpstr>Should your company enter the government market? </vt:lpstr>
      <vt:lpstr>Government and Commercial Sales, the Same Yet Different </vt:lpstr>
      <vt:lpstr>The differences in the markets occurs are after the end user has been sold.  </vt:lpstr>
      <vt:lpstr>Government buyers can be resistant to newcomers.  </vt:lpstr>
      <vt:lpstr>It’s a Double Edged Sword </vt:lpstr>
      <vt:lpstr>Preselling and Best Value </vt:lpstr>
      <vt:lpstr>Preselling and Best Value  continued…</vt:lpstr>
      <vt:lpstr>Are You in a Competition, Maybe? </vt:lpstr>
      <vt:lpstr>Purchasing Mechanisms: The Key to Narrowing Competition </vt:lpstr>
      <vt:lpstr>More on Purchasing Mechanisms </vt:lpstr>
      <vt:lpstr>Distinguish Yourself  </vt:lpstr>
      <vt:lpstr>The Critical Market Entry Questions </vt:lpstr>
      <vt:lpstr>Market Outlook</vt:lpstr>
      <vt:lpstr>Top Down Market Indicators </vt:lpstr>
      <vt:lpstr>Bottom-up Market Research </vt:lpstr>
      <vt:lpstr>It’s Sales 101 and Time and Money </vt:lpstr>
      <vt:lpstr>Multiple Award Contracts:  The Wave of the Future  </vt:lpstr>
      <vt:lpstr>GSA Schedule Contracts </vt:lpstr>
      <vt:lpstr>Do You Qualify for a GSA schedule contract? </vt:lpstr>
      <vt:lpstr>The Keys to Winning Federal Contracts  </vt:lpstr>
      <vt:lpstr>The Keys to Winning Federal Contracts  </vt:lpstr>
      <vt:lpstr>About Fedmarket  </vt:lpstr>
      <vt:lpstr>Other Available Complimentary Book Downloads</vt:lpstr>
    </vt:vector>
  </TitlesOfParts>
  <Company> Strike Team LLC</Company>
  <LinksUpToDate>false</LinksUpToDate>
  <SharedDoc>false</SharedDoc>
  <HyperlinksChanged>false</HyperlinksChanged>
  <AppVersion>16.0015</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Advanced Proposal  Development Workshop</dc:title>
  <dc:creator>Chuck Moeller</dc:creator>
  <cp:lastModifiedBy>Shelly Gluck</cp:lastModifiedBy>
  <cp:revision>44</cp:revision>
  <dcterms:created xsi:type="dcterms:W3CDTF">2008-03-19T12:08:28Z</dcterms:created>
  <dcterms:modified xsi:type="dcterms:W3CDTF">2018-07-16T22:50:02Z</dcterms:modified>
</cp:coreProperties>
</file>