
<file path=[Content_Types].xml><?xml version="1.0" encoding="utf-8"?>
<Types xmlns="http://schemas.openxmlformats.org/package/2006/content-types">
  <Default Extension="xml" ContentType="application/xml"/>
  <Default Extension="jpeg" ContentType="image/jpeg"/>
  <Default Extension="bin" ContentType="application/vnd.openxmlformats-officedocument.presentationml.printerSettings"/>
  <Default Extension="png" ContentType="image/pn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notesMasterIdLst>
    <p:notesMasterId r:id="rId39"/>
  </p:notesMasterIdLst>
  <p:sldIdLst>
    <p:sldId id="256" r:id="rId2"/>
    <p:sldId id="258" r:id="rId3"/>
    <p:sldId id="259" r:id="rId4"/>
    <p:sldId id="295" r:id="rId5"/>
    <p:sldId id="293" r:id="rId6"/>
    <p:sldId id="263" r:id="rId7"/>
    <p:sldId id="264" r:id="rId8"/>
    <p:sldId id="265" r:id="rId9"/>
    <p:sldId id="294" r:id="rId10"/>
    <p:sldId id="266" r:id="rId11"/>
    <p:sldId id="267" r:id="rId12"/>
    <p:sldId id="268" r:id="rId13"/>
    <p:sldId id="269" r:id="rId14"/>
    <p:sldId id="270" r:id="rId15"/>
    <p:sldId id="271" r:id="rId16"/>
    <p:sldId id="272" r:id="rId17"/>
    <p:sldId id="273" r:id="rId18"/>
    <p:sldId id="274" r:id="rId19"/>
    <p:sldId id="275" r:id="rId20"/>
    <p:sldId id="276" r:id="rId21"/>
    <p:sldId id="277" r:id="rId22"/>
    <p:sldId id="278" r:id="rId23"/>
    <p:sldId id="279" r:id="rId24"/>
    <p:sldId id="280" r:id="rId25"/>
    <p:sldId id="281" r:id="rId26"/>
    <p:sldId id="282" r:id="rId27"/>
    <p:sldId id="283" r:id="rId28"/>
    <p:sldId id="284" r:id="rId29"/>
    <p:sldId id="285" r:id="rId30"/>
    <p:sldId id="286" r:id="rId31"/>
    <p:sldId id="296" r:id="rId32"/>
    <p:sldId id="287" r:id="rId33"/>
    <p:sldId id="288" r:id="rId34"/>
    <p:sldId id="289" r:id="rId35"/>
    <p:sldId id="290" r:id="rId36"/>
    <p:sldId id="291" r:id="rId37"/>
    <p:sldId id="292" r:id="rId38"/>
  </p:sldIdLst>
  <p:sldSz cx="9144000" cy="6858000" type="screen4x3"/>
  <p:notesSz cx="6858000" cy="9144000"/>
  <p:defaultTextStyle>
    <a:lvl1pPr>
      <a:defRPr sz="2400">
        <a:latin typeface="Tahoma"/>
        <a:ea typeface="Tahoma"/>
        <a:cs typeface="Tahoma"/>
        <a:sym typeface="Tahoma"/>
      </a:defRPr>
    </a:lvl1pPr>
    <a:lvl2pPr indent="457200">
      <a:defRPr sz="2400">
        <a:latin typeface="Tahoma"/>
        <a:ea typeface="Tahoma"/>
        <a:cs typeface="Tahoma"/>
        <a:sym typeface="Tahoma"/>
      </a:defRPr>
    </a:lvl2pPr>
    <a:lvl3pPr indent="914400">
      <a:defRPr sz="2400">
        <a:latin typeface="Tahoma"/>
        <a:ea typeface="Tahoma"/>
        <a:cs typeface="Tahoma"/>
        <a:sym typeface="Tahoma"/>
      </a:defRPr>
    </a:lvl3pPr>
    <a:lvl4pPr indent="1371600">
      <a:defRPr sz="2400">
        <a:latin typeface="Tahoma"/>
        <a:ea typeface="Tahoma"/>
        <a:cs typeface="Tahoma"/>
        <a:sym typeface="Tahoma"/>
      </a:defRPr>
    </a:lvl4pPr>
    <a:lvl5pPr indent="1828800">
      <a:defRPr sz="2400">
        <a:latin typeface="Tahoma"/>
        <a:ea typeface="Tahoma"/>
        <a:cs typeface="Tahoma"/>
        <a:sym typeface="Tahoma"/>
      </a:defRPr>
    </a:lvl5pPr>
    <a:lvl6pPr>
      <a:defRPr sz="2400">
        <a:latin typeface="Tahoma"/>
        <a:ea typeface="Tahoma"/>
        <a:cs typeface="Tahoma"/>
        <a:sym typeface="Tahoma"/>
      </a:defRPr>
    </a:lvl6pPr>
    <a:lvl7pPr>
      <a:defRPr sz="2400">
        <a:latin typeface="Tahoma"/>
        <a:ea typeface="Tahoma"/>
        <a:cs typeface="Tahoma"/>
        <a:sym typeface="Tahoma"/>
      </a:defRPr>
    </a:lvl7pPr>
    <a:lvl8pPr>
      <a:defRPr sz="2400">
        <a:latin typeface="Tahoma"/>
        <a:ea typeface="Tahoma"/>
        <a:cs typeface="Tahoma"/>
        <a:sym typeface="Tahoma"/>
      </a:defRPr>
    </a:lvl8pPr>
    <a:lvl9pPr>
      <a:defRPr sz="2400">
        <a:latin typeface="Tahoma"/>
        <a:ea typeface="Tahoma"/>
        <a:cs typeface="Tahoma"/>
        <a:sym typeface="Tahoma"/>
      </a:defRPr>
    </a:lvl9pPr>
  </p:defaultTextStyle>
  <p:extLst>
    <p:ext uri="{EFAFB233-063F-42B5-8137-9DF3F51BA10A}">
      <p15:sldGuideLst xmlns=""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940675A-B579-460E-94D1-54222C63F5DA}">
  <a:tblStyle styleId="{4C3C2611-4C71-4FC5-86AE-919BDF0F9419}" styleName="">
    <a:tblBg/>
    <a:wholeTbl>
      <a:tcTxStyle b="on" i="on">
        <a:font>
          <a:latin typeface="Tahoma Negreta"/>
          <a:ea typeface="Tahoma Negreta"/>
          <a:cs typeface="Tahoma Negreta"/>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E7F3F4"/>
          </a:solidFill>
        </a:fill>
      </a:tcStyle>
    </a:wholeTbl>
    <a:band2H>
      <a:tcTxStyle/>
      <a:tcStyle>
        <a:tcBdr/>
        <a:fill>
          <a:solidFill>
            <a:srgbClr val="F3F9FA"/>
          </a:solidFill>
        </a:fill>
      </a:tcStyle>
    </a:band2H>
    <a:firstCol>
      <a:tcTxStyle b="on" i="on">
        <a:font>
          <a:latin typeface="Tahoma Negreta"/>
          <a:ea typeface="Tahoma Negreta"/>
          <a:cs typeface="Tahoma Negreta"/>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BBE0E3"/>
          </a:solidFill>
        </a:fill>
      </a:tcStyle>
    </a:firstCol>
    <a:lastRow>
      <a:tcTxStyle b="on" i="on">
        <a:font>
          <a:latin typeface="Tahoma Negreta"/>
          <a:ea typeface="Tahoma Negreta"/>
          <a:cs typeface="Tahoma Negreta"/>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BBE0E3"/>
          </a:solidFill>
        </a:fill>
      </a:tcStyle>
    </a:lastRow>
    <a:firstRow>
      <a:tcTxStyle b="on" i="on">
        <a:font>
          <a:latin typeface="Tahoma Negreta"/>
          <a:ea typeface="Tahoma Negreta"/>
          <a:cs typeface="Tahoma Negreta"/>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BBE0E3"/>
          </a:solidFill>
        </a:fill>
      </a:tcStyle>
    </a:firstRow>
  </a:tblStyle>
  <a:tblStyle styleId="{C7B018BB-80A7-4F77-B60F-C8B233D01FF8}" styleName="">
    <a:tblBg/>
    <a:wholeTbl>
      <a:tcTxStyle b="on" i="on">
        <a:font>
          <a:latin typeface="Tahoma Negreta"/>
          <a:ea typeface="Tahoma Negreta"/>
          <a:cs typeface="Tahoma Negreta"/>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wholeTbl>
    <a:band2H>
      <a:tcTxStyle/>
      <a:tcStyle>
        <a:tcBdr/>
        <a:fill>
          <a:solidFill>
            <a:srgbClr val="FFFFFF"/>
          </a:solidFill>
        </a:fill>
      </a:tcStyle>
    </a:band2H>
    <a:firstCol>
      <a:tcTxStyle b="on" i="on">
        <a:font>
          <a:latin typeface="Tahoma Negreta"/>
          <a:ea typeface="Tahoma Negreta"/>
          <a:cs typeface="Tahoma Negreta"/>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firstCol>
    <a:lastRow>
      <a:tcTxStyle b="on" i="on">
        <a:font>
          <a:latin typeface="Tahoma Negreta"/>
          <a:ea typeface="Tahoma Negreta"/>
          <a:cs typeface="Tahoma Negreta"/>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lastRow>
    <a:firstRow>
      <a:tcTxStyle b="on" i="on">
        <a:font>
          <a:latin typeface="Tahoma Negreta"/>
          <a:ea typeface="Tahoma Negreta"/>
          <a:cs typeface="Tahoma Negreta"/>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FFFFFF"/>
          </a:solidFill>
        </a:fill>
      </a:tcStyle>
    </a:firstRow>
  </a:tblStyle>
  <a:tblStyle styleId="{EEE7283C-3CF3-47DC-8721-378D4A62B228}" styleName="">
    <a:tblBg/>
    <a:wholeTbl>
      <a:tcTxStyle b="on" i="on">
        <a:font>
          <a:latin typeface="Tahoma Negreta"/>
          <a:ea typeface="Tahoma Negreta"/>
          <a:cs typeface="Tahoma Negreta"/>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CCCDA"/>
          </a:solidFill>
        </a:fill>
      </a:tcStyle>
    </a:wholeTbl>
    <a:band2H>
      <a:tcTxStyle/>
      <a:tcStyle>
        <a:tcBdr/>
        <a:fill>
          <a:solidFill>
            <a:srgbClr val="E7E7ED"/>
          </a:solidFill>
        </a:fill>
      </a:tcStyle>
    </a:band2H>
    <a:firstCol>
      <a:tcTxStyle b="on" i="on">
        <a:font>
          <a:latin typeface="Tahoma Negreta"/>
          <a:ea typeface="Tahoma Negreta"/>
          <a:cs typeface="Tahoma Negreta"/>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8B"/>
          </a:solidFill>
        </a:fill>
      </a:tcStyle>
    </a:firstCol>
    <a:lastRow>
      <a:tcTxStyle b="on" i="on">
        <a:font>
          <a:latin typeface="Tahoma Negreta"/>
          <a:ea typeface="Tahoma Negreta"/>
          <a:cs typeface="Tahoma Negreta"/>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8B"/>
          </a:solidFill>
        </a:fill>
      </a:tcStyle>
    </a:lastRow>
    <a:firstRow>
      <a:tcTxStyle b="on" i="on">
        <a:font>
          <a:latin typeface="Tahoma Negreta"/>
          <a:ea typeface="Tahoma Negreta"/>
          <a:cs typeface="Tahoma Negreta"/>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2E2E8B"/>
          </a:solidFill>
        </a:fill>
      </a:tcStyle>
    </a:firstRow>
  </a:tblStyle>
  <a:tblStyle styleId="{CF821DB8-F4EB-4A41-A1BA-3FCAFE7338EE}" styleName="">
    <a:tblBg/>
    <a:wholeTbl>
      <a:tcTxStyle b="on" i="on">
        <a:font>
          <a:latin typeface="Tahoma Negreta"/>
          <a:ea typeface="Tahoma Negreta"/>
          <a:cs typeface="Tahoma Negreta"/>
        </a:font>
        <a:srgbClr val="000000"/>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E6E6E6"/>
          </a:solidFill>
        </a:fill>
      </a:tcStyle>
    </a:wholeTbl>
    <a:band2H>
      <a:tcTxStyle/>
      <a:tcStyle>
        <a:tcBdr/>
        <a:fill>
          <a:solidFill>
            <a:srgbClr val="FFFFFF"/>
          </a:solidFill>
        </a:fill>
      </a:tcStyle>
    </a:band2H>
    <a:firstCol>
      <a:tcTxStyle b="on" i="on">
        <a:font>
          <a:latin typeface="Tahoma Negreta"/>
          <a:ea typeface="Tahoma Negreta"/>
          <a:cs typeface="Tahoma Negreta"/>
        </a:font>
        <a:srgbClr val="FFFFFF"/>
      </a:tcTxStyle>
      <a:tcStyle>
        <a:tcBdr>
          <a:left>
            <a:ln w="12700" cap="flat">
              <a:noFill/>
              <a:miter lim="400000"/>
            </a:ln>
          </a:left>
          <a:right>
            <a:ln w="12700" cap="flat">
              <a:noFill/>
              <a:miter lim="400000"/>
            </a:ln>
          </a:right>
          <a:top>
            <a:ln w="12700" cap="flat">
              <a:noFill/>
              <a:miter lim="400000"/>
            </a:ln>
          </a:top>
          <a:bottom>
            <a:ln w="12700" cap="flat">
              <a:noFill/>
              <a:miter lim="400000"/>
            </a:ln>
          </a:bottom>
          <a:insideH>
            <a:ln w="12700" cap="flat">
              <a:noFill/>
              <a:miter lim="400000"/>
            </a:ln>
          </a:insideH>
          <a:insideV>
            <a:ln w="12700" cap="flat">
              <a:noFill/>
              <a:miter lim="400000"/>
            </a:ln>
          </a:insideV>
        </a:tcBdr>
        <a:fill>
          <a:solidFill>
            <a:srgbClr val="BBE0E3"/>
          </a:solidFill>
        </a:fill>
      </a:tcStyle>
    </a:firstCol>
    <a:lastRow>
      <a:tcTxStyle b="on" i="on">
        <a:font>
          <a:latin typeface="Tahoma Negreta"/>
          <a:ea typeface="Tahoma Negreta"/>
          <a:cs typeface="Tahoma Negreta"/>
        </a:font>
        <a:srgbClr val="000000"/>
      </a:tcTxStyle>
      <a:tcStyle>
        <a:tcBdr>
          <a:left>
            <a:ln w="12700" cap="flat">
              <a:noFill/>
              <a:miter lim="400000"/>
            </a:ln>
          </a:left>
          <a:right>
            <a:ln w="12700" cap="flat">
              <a:noFill/>
              <a:miter lim="400000"/>
            </a:ln>
          </a:right>
          <a:top>
            <a:ln w="508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FFFFFF"/>
          </a:solidFill>
        </a:fill>
      </a:tcStyle>
    </a:lastRow>
    <a:firstRow>
      <a:tcTxStyle b="on" i="on">
        <a:font>
          <a:latin typeface="Tahoma Negreta"/>
          <a:ea typeface="Tahoma Negreta"/>
          <a:cs typeface="Tahoma Negreta"/>
        </a:font>
        <a:srgbClr val="FFFFFF"/>
      </a:tcTxStyle>
      <a:tcStyle>
        <a:tcBdr>
          <a:left>
            <a:ln w="12700" cap="flat">
              <a:noFill/>
              <a:miter lim="400000"/>
            </a:ln>
          </a:left>
          <a:right>
            <a:ln w="12700" cap="flat">
              <a:noFill/>
              <a:miter lim="400000"/>
            </a:ln>
          </a:right>
          <a:top>
            <a:ln w="25400" cap="flat">
              <a:solidFill>
                <a:srgbClr val="000000"/>
              </a:solidFill>
              <a:prstDash val="solid"/>
              <a:bevel/>
            </a:ln>
          </a:top>
          <a:bottom>
            <a:ln w="25400" cap="flat">
              <a:solidFill>
                <a:srgbClr val="000000"/>
              </a:solidFill>
              <a:prstDash val="solid"/>
              <a:bevel/>
            </a:ln>
          </a:bottom>
          <a:insideH>
            <a:ln w="12700" cap="flat">
              <a:noFill/>
              <a:miter lim="400000"/>
            </a:ln>
          </a:insideH>
          <a:insideV>
            <a:ln w="12700" cap="flat">
              <a:noFill/>
              <a:miter lim="400000"/>
            </a:ln>
          </a:insideV>
        </a:tcBdr>
        <a:fill>
          <a:solidFill>
            <a:srgbClr val="BBE0E3"/>
          </a:solidFill>
        </a:fill>
      </a:tcStyle>
    </a:firstRow>
  </a:tblStyle>
  <a:tblStyle styleId="{33BA23B1-9221-436E-865A-0063620EA4FD}" styleName="">
    <a:tblBg/>
    <a:wholeTbl>
      <a:tcTxStyle b="on" i="on">
        <a:font>
          <a:latin typeface="Tahoma Negreta"/>
          <a:ea typeface="Tahoma Negreta"/>
          <a:cs typeface="Tahoma Negreta"/>
        </a:font>
        <a:srgbClr val="000000"/>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srgbClr val="CACACA"/>
          </a:solidFill>
        </a:fill>
      </a:tcStyle>
    </a:wholeTbl>
    <a:band2H>
      <a:tcTxStyle/>
      <a:tcStyle>
        <a:tcBdr/>
        <a:fill>
          <a:solidFill>
            <a:srgbClr val="E6E6E6"/>
          </a:solidFill>
        </a:fill>
      </a:tcStyle>
    </a:band2H>
    <a:firstCol>
      <a:tcTxStyle b="on" i="on">
        <a:font>
          <a:latin typeface="Tahoma Negreta"/>
          <a:ea typeface="Tahoma Negreta"/>
          <a:cs typeface="Tahoma Negreta"/>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Col>
    <a:lastRow>
      <a:tcTxStyle b="on" i="on">
        <a:font>
          <a:latin typeface="Tahoma Negreta"/>
          <a:ea typeface="Tahoma Negreta"/>
          <a:cs typeface="Tahoma Negreta"/>
        </a:font>
        <a:srgbClr val="FFFFFF"/>
      </a:tcTxStyle>
      <a:tcStyle>
        <a:tcBdr>
          <a:left>
            <a:ln w="12700" cap="flat">
              <a:solidFill>
                <a:srgbClr val="FFFFFF"/>
              </a:solidFill>
              <a:prstDash val="solid"/>
              <a:bevel/>
            </a:ln>
          </a:left>
          <a:right>
            <a:ln w="12700" cap="flat">
              <a:solidFill>
                <a:srgbClr val="FFFFFF"/>
              </a:solidFill>
              <a:prstDash val="solid"/>
              <a:bevel/>
            </a:ln>
          </a:right>
          <a:top>
            <a:ln w="38100" cap="flat">
              <a:solidFill>
                <a:srgbClr val="FFFFFF"/>
              </a:solidFill>
              <a:prstDash val="solid"/>
              <a:bevel/>
            </a:ln>
          </a:top>
          <a:bottom>
            <a:ln w="127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lastRow>
    <a:firstRow>
      <a:tcTxStyle b="on" i="on">
        <a:font>
          <a:latin typeface="Tahoma Negreta"/>
          <a:ea typeface="Tahoma Negreta"/>
          <a:cs typeface="Tahoma Negreta"/>
        </a:font>
        <a:srgbClr val="FFFFFF"/>
      </a:tcTxStyle>
      <a:tcStyle>
        <a:tcBdr>
          <a:left>
            <a:ln w="12700" cap="flat">
              <a:solidFill>
                <a:srgbClr val="FFFFFF"/>
              </a:solidFill>
              <a:prstDash val="solid"/>
              <a:bevel/>
            </a:ln>
          </a:left>
          <a:right>
            <a:ln w="12700" cap="flat">
              <a:solidFill>
                <a:srgbClr val="FFFFFF"/>
              </a:solidFill>
              <a:prstDash val="solid"/>
              <a:bevel/>
            </a:ln>
          </a:right>
          <a:top>
            <a:ln w="12700" cap="flat">
              <a:solidFill>
                <a:srgbClr val="FFFFFF"/>
              </a:solidFill>
              <a:prstDash val="solid"/>
              <a:bevel/>
            </a:ln>
          </a:top>
          <a:bottom>
            <a:ln w="38100" cap="flat">
              <a:solidFill>
                <a:srgbClr val="FFFFFF"/>
              </a:solidFill>
              <a:prstDash val="solid"/>
              <a:bevel/>
            </a:ln>
          </a:bottom>
          <a:insideH>
            <a:ln w="12700" cap="flat">
              <a:solidFill>
                <a:srgbClr val="FFFFFF"/>
              </a:solidFill>
              <a:prstDash val="solid"/>
              <a:bevel/>
            </a:ln>
          </a:insideH>
          <a:insideV>
            <a:ln w="12700" cap="flat">
              <a:solidFill>
                <a:srgbClr val="FFFFFF"/>
              </a:solidFill>
              <a:prstDash val="solid"/>
              <a:bevel/>
            </a:ln>
          </a:insideV>
        </a:tcBdr>
        <a:fill>
          <a:solidFill/>
        </a:fill>
      </a:tcStyle>
    </a:firstRow>
  </a:tblStyle>
  <a:tblStyle styleId="{2708684C-4D16-4618-839F-0558EEFCDFE6}" styleName="">
    <a:tblBg/>
    <a:wholeTbl>
      <a:tcTxStyle b="on" i="on">
        <a:font>
          <a:latin typeface="Tahoma Negreta"/>
          <a:ea typeface="Tahoma Negreta"/>
          <a:cs typeface="Tahoma Negreta"/>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wholeTbl>
    <a:band2H>
      <a:tcTxStyle/>
      <a:tcStyle>
        <a:tcBdr/>
        <a:fill>
          <a:solidFill>
            <a:srgbClr val="FFFFFF"/>
          </a:solidFill>
        </a:fill>
      </a:tcStyle>
    </a:band2H>
    <a:firstCol>
      <a:tcTxStyle b="on" i="on">
        <a:font>
          <a:latin typeface="Tahoma Negreta"/>
          <a:ea typeface="Tahoma Negreta"/>
          <a:cs typeface="Tahoma Negreta"/>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solidFill>
            <a:srgbClr val="000000">
              <a:alpha val="20000"/>
            </a:srgbClr>
          </a:solidFill>
        </a:fill>
      </a:tcStyle>
    </a:firstCol>
    <a:lastRow>
      <a:tcTxStyle b="on" i="on">
        <a:font>
          <a:latin typeface="Tahoma Negreta"/>
          <a:ea typeface="Tahoma Negreta"/>
          <a:cs typeface="Tahoma Negreta"/>
        </a:font>
        <a:srgbClr val="000000"/>
      </a:tcTxStyle>
      <a:tcStyle>
        <a:tcBdr>
          <a:left>
            <a:ln w="12700" cap="flat">
              <a:solidFill>
                <a:srgbClr val="000000"/>
              </a:solidFill>
              <a:prstDash val="solid"/>
              <a:bevel/>
            </a:ln>
          </a:left>
          <a:right>
            <a:ln w="12700" cap="flat">
              <a:solidFill>
                <a:srgbClr val="000000"/>
              </a:solidFill>
              <a:prstDash val="solid"/>
              <a:bevel/>
            </a:ln>
          </a:right>
          <a:top>
            <a:ln w="50800" cap="flat">
              <a:solidFill>
                <a:srgbClr val="000000"/>
              </a:solidFill>
              <a:prstDash val="solid"/>
              <a:bevel/>
            </a:ln>
          </a:top>
          <a:bottom>
            <a:ln w="127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lastRow>
    <a:firstRow>
      <a:tcTxStyle b="on" i="on">
        <a:font>
          <a:latin typeface="Tahoma Negreta"/>
          <a:ea typeface="Tahoma Negreta"/>
          <a:cs typeface="Tahoma Negreta"/>
        </a:font>
        <a:srgbClr val="000000"/>
      </a:tcTxStyle>
      <a:tcStyle>
        <a:tcBdr>
          <a:left>
            <a:ln w="12700" cap="flat">
              <a:solidFill>
                <a:srgbClr val="000000"/>
              </a:solidFill>
              <a:prstDash val="solid"/>
              <a:bevel/>
            </a:ln>
          </a:left>
          <a:right>
            <a:ln w="12700" cap="flat">
              <a:solidFill>
                <a:srgbClr val="000000"/>
              </a:solidFill>
              <a:prstDash val="solid"/>
              <a:bevel/>
            </a:ln>
          </a:right>
          <a:top>
            <a:ln w="12700" cap="flat">
              <a:solidFill>
                <a:srgbClr val="000000"/>
              </a:solidFill>
              <a:prstDash val="solid"/>
              <a:bevel/>
            </a:ln>
          </a:top>
          <a:bottom>
            <a:ln w="25400" cap="flat">
              <a:solidFill>
                <a:srgbClr val="000000"/>
              </a:solidFill>
              <a:prstDash val="solid"/>
              <a:bevel/>
            </a:ln>
          </a:bottom>
          <a:insideH>
            <a:ln w="12700" cap="flat">
              <a:solidFill>
                <a:srgbClr val="000000"/>
              </a:solidFill>
              <a:prstDash val="solid"/>
              <a:bevel/>
            </a:ln>
          </a:insideH>
          <a:insideV>
            <a:ln w="12700" cap="flat">
              <a:solidFill>
                <a:srgbClr val="000000"/>
              </a:solidFill>
              <a:prstDash val="solid"/>
              <a:bevel/>
            </a:ln>
          </a:insideV>
        </a:tcBdr>
        <a:fill>
          <a:no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56" autoAdjust="0"/>
    <p:restoredTop sz="94631" autoAdjust="0"/>
  </p:normalViewPr>
  <p:slideViewPr>
    <p:cSldViewPr snapToGrid="0" snapToObjects="1">
      <p:cViewPr varScale="1">
        <p:scale>
          <a:sx n="76" d="100"/>
          <a:sy n="76" d="100"/>
        </p:scale>
        <p:origin x="-1832" y="-96"/>
      </p:cViewPr>
      <p:guideLst>
        <p:guide orient="horz" pos="2160"/>
        <p:guide pos="2880"/>
      </p:guideLst>
    </p:cSldViewPr>
  </p:slideViewPr>
  <p:outlineViewPr>
    <p:cViewPr>
      <p:scale>
        <a:sx n="33" d="100"/>
        <a:sy n="33" d="100"/>
      </p:scale>
      <p:origin x="0" y="3840"/>
    </p:cViewPr>
  </p:outlin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20" Type="http://schemas.openxmlformats.org/officeDocument/2006/relationships/slide" Target="slides/slide19.xml"/><Relationship Id="rId21" Type="http://schemas.openxmlformats.org/officeDocument/2006/relationships/slide" Target="slides/slide20.xml"/><Relationship Id="rId22" Type="http://schemas.openxmlformats.org/officeDocument/2006/relationships/slide" Target="slides/slide21.xml"/><Relationship Id="rId23" Type="http://schemas.openxmlformats.org/officeDocument/2006/relationships/slide" Target="slides/slide22.xml"/><Relationship Id="rId24" Type="http://schemas.openxmlformats.org/officeDocument/2006/relationships/slide" Target="slides/slide23.xml"/><Relationship Id="rId25" Type="http://schemas.openxmlformats.org/officeDocument/2006/relationships/slide" Target="slides/slide24.xml"/><Relationship Id="rId26" Type="http://schemas.openxmlformats.org/officeDocument/2006/relationships/slide" Target="slides/slide25.xml"/><Relationship Id="rId27" Type="http://schemas.openxmlformats.org/officeDocument/2006/relationships/slide" Target="slides/slide26.xml"/><Relationship Id="rId28" Type="http://schemas.openxmlformats.org/officeDocument/2006/relationships/slide" Target="slides/slide27.xml"/><Relationship Id="rId29" Type="http://schemas.openxmlformats.org/officeDocument/2006/relationships/slide" Target="slides/slide28.xml"/><Relationship Id="rId1" Type="http://schemas.openxmlformats.org/officeDocument/2006/relationships/slideMaster" Target="slideMasters/slideMaster1.xml"/><Relationship Id="rId2" Type="http://schemas.openxmlformats.org/officeDocument/2006/relationships/slide" Target="slides/slide1.xml"/><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30" Type="http://schemas.openxmlformats.org/officeDocument/2006/relationships/slide" Target="slides/slide29.xml"/><Relationship Id="rId31" Type="http://schemas.openxmlformats.org/officeDocument/2006/relationships/slide" Target="slides/slide30.xml"/><Relationship Id="rId32" Type="http://schemas.openxmlformats.org/officeDocument/2006/relationships/slide" Target="slides/slide31.xml"/><Relationship Id="rId9" Type="http://schemas.openxmlformats.org/officeDocument/2006/relationships/slide" Target="slides/slide8.xml"/><Relationship Id="rId6" Type="http://schemas.openxmlformats.org/officeDocument/2006/relationships/slide" Target="slides/slide5.xml"/><Relationship Id="rId7" Type="http://schemas.openxmlformats.org/officeDocument/2006/relationships/slide" Target="slides/slide6.xml"/><Relationship Id="rId8" Type="http://schemas.openxmlformats.org/officeDocument/2006/relationships/slide" Target="slides/slide7.xml"/><Relationship Id="rId33" Type="http://schemas.openxmlformats.org/officeDocument/2006/relationships/slide" Target="slides/slide32.xml"/><Relationship Id="rId34" Type="http://schemas.openxmlformats.org/officeDocument/2006/relationships/slide" Target="slides/slide33.xml"/><Relationship Id="rId35" Type="http://schemas.openxmlformats.org/officeDocument/2006/relationships/slide" Target="slides/slide34.xml"/><Relationship Id="rId36" Type="http://schemas.openxmlformats.org/officeDocument/2006/relationships/slide" Target="slides/slide35.xml"/><Relationship Id="rId10" Type="http://schemas.openxmlformats.org/officeDocument/2006/relationships/slide" Target="slides/slide9.xml"/><Relationship Id="rId11" Type="http://schemas.openxmlformats.org/officeDocument/2006/relationships/slide" Target="slides/slide10.xml"/><Relationship Id="rId12" Type="http://schemas.openxmlformats.org/officeDocument/2006/relationships/slide" Target="slides/slide11.xml"/><Relationship Id="rId13" Type="http://schemas.openxmlformats.org/officeDocument/2006/relationships/slide" Target="slides/slide12.xml"/><Relationship Id="rId14" Type="http://schemas.openxmlformats.org/officeDocument/2006/relationships/slide" Target="slides/slide13.xml"/><Relationship Id="rId15" Type="http://schemas.openxmlformats.org/officeDocument/2006/relationships/slide" Target="slides/slide14.xml"/><Relationship Id="rId16" Type="http://schemas.openxmlformats.org/officeDocument/2006/relationships/slide" Target="slides/slide15.xml"/><Relationship Id="rId17" Type="http://schemas.openxmlformats.org/officeDocument/2006/relationships/slide" Target="slides/slide16.xml"/><Relationship Id="rId18" Type="http://schemas.openxmlformats.org/officeDocument/2006/relationships/slide" Target="slides/slide17.xml"/><Relationship Id="rId19" Type="http://schemas.openxmlformats.org/officeDocument/2006/relationships/slide" Target="slides/slide18.xml"/><Relationship Id="rId37" Type="http://schemas.openxmlformats.org/officeDocument/2006/relationships/slide" Target="slides/slide36.xml"/><Relationship Id="rId38" Type="http://schemas.openxmlformats.org/officeDocument/2006/relationships/slide" Target="slides/slide37.xml"/><Relationship Id="rId39" Type="http://schemas.openxmlformats.org/officeDocument/2006/relationships/notesMaster" Target="notesMasters/notesMaster1.xml"/><Relationship Id="rId40" Type="http://schemas.openxmlformats.org/officeDocument/2006/relationships/printerSettings" Target="printerSettings/printerSettings1.bin"/><Relationship Id="rId41" Type="http://schemas.openxmlformats.org/officeDocument/2006/relationships/presProps" Target="presProps.xml"/><Relationship Id="rId42" Type="http://schemas.openxmlformats.org/officeDocument/2006/relationships/viewProps" Target="viewProps.xml"/><Relationship Id="rId43" Type="http://schemas.openxmlformats.org/officeDocument/2006/relationships/theme" Target="theme/theme1.xml"/><Relationship Id="rId44" Type="http://schemas.openxmlformats.org/officeDocument/2006/relationships/tableStyles" Target="tableStyle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 name="Shape 11"/>
          <p:cNvSpPr>
            <a:spLocks noGrp="1" noRot="1" noChangeAspect="1"/>
          </p:cNvSpPr>
          <p:nvPr>
            <p:ph type="sldImg"/>
          </p:nvPr>
        </p:nvSpPr>
        <p:spPr>
          <a:xfrm>
            <a:off x="1143000" y="685800"/>
            <a:ext cx="4572000" cy="3429000"/>
          </a:xfrm>
          <a:prstGeom prst="rect">
            <a:avLst/>
          </a:prstGeom>
        </p:spPr>
        <p:txBody>
          <a:bodyPr/>
          <a:lstStyle/>
          <a:p>
            <a:pPr lvl="0"/>
            <a:endParaRPr/>
          </a:p>
        </p:txBody>
      </p:sp>
      <p:sp>
        <p:nvSpPr>
          <p:cNvPr id="12" name="Shape 12"/>
          <p:cNvSpPr>
            <a:spLocks noGrp="1"/>
          </p:cNvSpPr>
          <p:nvPr>
            <p:ph type="body" sz="quarter" idx="1"/>
          </p:nvPr>
        </p:nvSpPr>
        <p:spPr>
          <a:xfrm>
            <a:off x="914400" y="4343400"/>
            <a:ext cx="5029200" cy="4114800"/>
          </a:xfrm>
          <a:prstGeom prst="rect">
            <a:avLst/>
          </a:prstGeom>
        </p:spPr>
        <p:txBody>
          <a:bodyPr/>
          <a:lstStyle/>
          <a:p>
            <a:pPr lvl="0"/>
            <a:endParaRPr/>
          </a:p>
        </p:txBody>
      </p:sp>
    </p:spTree>
    <p:extLst>
      <p:ext uri="{BB962C8B-B14F-4D97-AF65-F5344CB8AC3E}">
        <p14:creationId xmlns:p14="http://schemas.microsoft.com/office/powerpoint/2010/main" val="2780366595"/>
      </p:ext>
    </p:extLst>
  </p:cSld>
  <p:clrMap bg1="lt1" tx1="dk1" bg2="lt2" tx2="dk2" accent1="accent1" accent2="accent2" accent3="accent3" accent4="accent4" accent5="accent5" accent6="accent6" hlink="hlink" folHlink="folHlink"/>
  <p:notesStyle>
    <a:lvl1pPr defTabSz="457200">
      <a:lnSpc>
        <a:spcPct val="125000"/>
      </a:lnSpc>
      <a:defRPr sz="2400">
        <a:latin typeface="+mj-lt"/>
        <a:ea typeface="+mj-ea"/>
        <a:cs typeface="+mj-cs"/>
        <a:sym typeface="Avenir Roman"/>
      </a:defRPr>
    </a:lvl1pPr>
    <a:lvl2pPr indent="228600" defTabSz="457200">
      <a:lnSpc>
        <a:spcPct val="125000"/>
      </a:lnSpc>
      <a:defRPr sz="2400">
        <a:latin typeface="+mj-lt"/>
        <a:ea typeface="+mj-ea"/>
        <a:cs typeface="+mj-cs"/>
        <a:sym typeface="Avenir Roman"/>
      </a:defRPr>
    </a:lvl2pPr>
    <a:lvl3pPr indent="457200" defTabSz="457200">
      <a:lnSpc>
        <a:spcPct val="125000"/>
      </a:lnSpc>
      <a:defRPr sz="2400">
        <a:latin typeface="+mj-lt"/>
        <a:ea typeface="+mj-ea"/>
        <a:cs typeface="+mj-cs"/>
        <a:sym typeface="Avenir Roman"/>
      </a:defRPr>
    </a:lvl3pPr>
    <a:lvl4pPr indent="685800" defTabSz="457200">
      <a:lnSpc>
        <a:spcPct val="125000"/>
      </a:lnSpc>
      <a:defRPr sz="2400">
        <a:latin typeface="+mj-lt"/>
        <a:ea typeface="+mj-ea"/>
        <a:cs typeface="+mj-cs"/>
        <a:sym typeface="Avenir Roman"/>
      </a:defRPr>
    </a:lvl4pPr>
    <a:lvl5pPr indent="914400" defTabSz="457200">
      <a:lnSpc>
        <a:spcPct val="125000"/>
      </a:lnSpc>
      <a:defRPr sz="2400">
        <a:latin typeface="+mj-lt"/>
        <a:ea typeface="+mj-ea"/>
        <a:cs typeface="+mj-cs"/>
        <a:sym typeface="Avenir Roman"/>
      </a:defRPr>
    </a:lvl5pPr>
    <a:lvl6pPr indent="1143000" defTabSz="457200">
      <a:lnSpc>
        <a:spcPct val="125000"/>
      </a:lnSpc>
      <a:defRPr sz="2400">
        <a:latin typeface="+mj-lt"/>
        <a:ea typeface="+mj-ea"/>
        <a:cs typeface="+mj-cs"/>
        <a:sym typeface="Avenir Roman"/>
      </a:defRPr>
    </a:lvl6pPr>
    <a:lvl7pPr indent="1371600" defTabSz="457200">
      <a:lnSpc>
        <a:spcPct val="125000"/>
      </a:lnSpc>
      <a:defRPr sz="2400">
        <a:latin typeface="+mj-lt"/>
        <a:ea typeface="+mj-ea"/>
        <a:cs typeface="+mj-cs"/>
        <a:sym typeface="Avenir Roman"/>
      </a:defRPr>
    </a:lvl7pPr>
    <a:lvl8pPr indent="1600200" defTabSz="457200">
      <a:lnSpc>
        <a:spcPct val="125000"/>
      </a:lnSpc>
      <a:defRPr sz="2400">
        <a:latin typeface="+mj-lt"/>
        <a:ea typeface="+mj-ea"/>
        <a:cs typeface="+mj-cs"/>
        <a:sym typeface="Avenir Roman"/>
      </a:defRPr>
    </a:lvl8pPr>
    <a:lvl9pPr indent="1828800" defTabSz="457200">
      <a:lnSpc>
        <a:spcPct val="125000"/>
      </a:lnSpc>
      <a:defRPr sz="2400">
        <a:latin typeface="+mj-lt"/>
        <a:ea typeface="+mj-ea"/>
        <a:cs typeface="+mj-cs"/>
        <a:sym typeface="Avenir Roman"/>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5.xml"/></Relationships>
</file>

<file path=ppt/notesSlides/_rels/notesSlide2.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2.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165697450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Tree>
    <p:extLst>
      <p:ext uri="{BB962C8B-B14F-4D97-AF65-F5344CB8AC3E}">
        <p14:creationId xmlns:p14="http://schemas.microsoft.com/office/powerpoint/2010/main" val="2284501360"/>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 Id="rId2" Type="http://schemas.openxmlformats.org/officeDocument/2006/relationships/image" Target="../media/image1.jpeg"/><Relationship Id="rId3" Type="http://schemas.openxmlformats.org/officeDocument/2006/relationships/image" Target="../media/image2.jpeg"/></Relationships>
</file>

<file path=ppt/slideLayouts/slideLayout1.xml><?xml version="1.0" encoding="utf-8"?>
<p:sldLayout xmlns:a="http://schemas.openxmlformats.org/drawingml/2006/main" xmlns:r="http://schemas.openxmlformats.org/officeDocument/2006/relationships" xmlns:p="http://schemas.openxmlformats.org/presentationml/2006/main" type="tx">
  <p:cSld name="Default">
    <p:spTree>
      <p:nvGrpSpPr>
        <p:cNvPr id="1" name=""/>
        <p:cNvGrpSpPr/>
        <p:nvPr/>
      </p:nvGrpSpPr>
      <p:grpSpPr>
        <a:xfrm>
          <a:off x="0" y="0"/>
          <a:ext cx="0" cy="0"/>
          <a:chOff x="0" y="0"/>
          <a:chExt cx="0" cy="0"/>
        </a:xfrm>
      </p:grpSpPr>
    </p:spTree>
  </p:cSld>
  <p:clrMapOvr>
    <a:masterClrMapping/>
  </p:clrMapOvr>
  <p:transition xmlns:p14="http://schemas.microsoft.com/office/powerpoint/2010/main" spd="med"/>
</p:sldLayout>
</file>

<file path=ppt/slideLayouts/slideLayout2.xml><?xml version="1.0" encoding="utf-8"?>
<p:sldLayout xmlns:a="http://schemas.openxmlformats.org/drawingml/2006/main" xmlns:r="http://schemas.openxmlformats.org/officeDocument/2006/relationships" xmlns:p="http://schemas.openxmlformats.org/presentationml/2006/main" showMasterSp="0" type="tx">
  <p:cSld name="Default">
    <p:spTree>
      <p:nvGrpSpPr>
        <p:cNvPr id="1" name=""/>
        <p:cNvGrpSpPr/>
        <p:nvPr/>
      </p:nvGrpSpPr>
      <p:grpSpPr>
        <a:xfrm>
          <a:off x="0" y="0"/>
          <a:ext cx="0" cy="0"/>
          <a:chOff x="0" y="0"/>
          <a:chExt cx="0" cy="0"/>
        </a:xfrm>
      </p:grpSpPr>
      <p:pic>
        <p:nvPicPr>
          <p:cNvPr id="8" name="hdrbg3.jpg" descr="hdrbg3"/>
          <p:cNvPicPr/>
          <p:nvPr/>
        </p:nvPicPr>
        <p:blipFill>
          <a:blip r:embed="rId2">
            <a:extLst/>
          </a:blip>
          <a:stretch>
            <a:fillRect/>
          </a:stretch>
        </p:blipFill>
        <p:spPr>
          <a:xfrm>
            <a:off x="1600200" y="0"/>
            <a:ext cx="7543800" cy="1131888"/>
          </a:xfrm>
          <a:prstGeom prst="rect">
            <a:avLst/>
          </a:prstGeom>
          <a:ln w="12700">
            <a:miter lim="400000"/>
          </a:ln>
        </p:spPr>
      </p:pic>
      <p:sp>
        <p:nvSpPr>
          <p:cNvPr id="9" name="Shape 9"/>
          <p:cNvSpPr/>
          <p:nvPr/>
        </p:nvSpPr>
        <p:spPr>
          <a:xfrm>
            <a:off x="-1" y="1144269"/>
            <a:ext cx="9144002" cy="1"/>
          </a:xfrm>
          <a:prstGeom prst="line">
            <a:avLst/>
          </a:prstGeom>
          <a:ln w="28575">
            <a:solidFill>
              <a:srgbClr val="336699"/>
            </a:solidFill>
            <a:round/>
          </a:ln>
        </p:spPr>
        <p:txBody>
          <a:bodyPr lIns="0" tIns="0" rIns="0" bIns="0"/>
          <a:lstStyle/>
          <a:p>
            <a:pPr lvl="0" defTabSz="457200">
              <a:defRPr sz="1200">
                <a:latin typeface="+mn-lt"/>
                <a:ea typeface="+mn-ea"/>
                <a:cs typeface="+mn-cs"/>
                <a:sym typeface="Helvetica"/>
              </a:defRPr>
            </a:pPr>
            <a:endParaRPr/>
          </a:p>
        </p:txBody>
      </p:sp>
      <p:pic>
        <p:nvPicPr>
          <p:cNvPr id="10" name="LogoClearGrey.jpg" descr="LogoClearGrey"/>
          <p:cNvPicPr/>
          <p:nvPr/>
        </p:nvPicPr>
        <p:blipFill>
          <a:blip r:embed="rId3">
            <a:extLst/>
          </a:blip>
          <a:stretch>
            <a:fillRect/>
          </a:stretch>
        </p:blipFill>
        <p:spPr>
          <a:xfrm>
            <a:off x="685800" y="1371600"/>
            <a:ext cx="3243263" cy="566738"/>
          </a:xfrm>
          <a:prstGeom prst="rect">
            <a:avLst/>
          </a:prstGeom>
          <a:ln w="12700">
            <a:miter lim="400000"/>
          </a:ln>
        </p:spPr>
      </p:pic>
    </p:spTree>
  </p:cSld>
  <p:clrMapOvr>
    <a:masterClrMapping/>
  </p:clrMapOvr>
  <p:transition xmlns:p14="http://schemas.microsoft.com/office/powerpoint/2010/main" spd="med"/>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4" Type="http://schemas.openxmlformats.org/officeDocument/2006/relationships/image" Target="../media/image1.jpeg"/><Relationship Id="rId5" Type="http://schemas.openxmlformats.org/officeDocument/2006/relationships/image" Target="../media/image2.jpeg"/><Relationship Id="rId6" Type="http://schemas.openxmlformats.org/officeDocument/2006/relationships/image" Target="../media/image3.png"/><Relationship Id="rId1" Type="http://schemas.openxmlformats.org/officeDocument/2006/relationships/slideLayout" Target="../slideLayouts/slideLayout1.xml"/><Relationship Id="rId2" Type="http://schemas.openxmlformats.org/officeDocument/2006/relationships/slideLayout" Target="../slideLayouts/slideLayout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pic>
        <p:nvPicPr>
          <p:cNvPr id="2" name="hdrbg3.jpg" descr="hdrbg3"/>
          <p:cNvPicPr/>
          <p:nvPr/>
        </p:nvPicPr>
        <p:blipFill>
          <a:blip r:embed="rId4">
            <a:extLst/>
          </a:blip>
          <a:stretch>
            <a:fillRect/>
          </a:stretch>
        </p:blipFill>
        <p:spPr>
          <a:xfrm>
            <a:off x="2057400" y="0"/>
            <a:ext cx="7086600" cy="1143000"/>
          </a:xfrm>
          <a:prstGeom prst="rect">
            <a:avLst/>
          </a:prstGeom>
          <a:ln w="12700">
            <a:miter lim="400000"/>
          </a:ln>
        </p:spPr>
      </p:pic>
      <p:sp>
        <p:nvSpPr>
          <p:cNvPr id="3" name="Shape 3"/>
          <p:cNvSpPr/>
          <p:nvPr/>
        </p:nvSpPr>
        <p:spPr>
          <a:xfrm>
            <a:off x="-1" y="1144269"/>
            <a:ext cx="9144002" cy="1"/>
          </a:xfrm>
          <a:prstGeom prst="line">
            <a:avLst/>
          </a:prstGeom>
          <a:ln w="28575">
            <a:solidFill>
              <a:srgbClr val="336699"/>
            </a:solidFill>
            <a:round/>
          </a:ln>
        </p:spPr>
        <p:txBody>
          <a:bodyPr lIns="0" tIns="0" rIns="0" bIns="0"/>
          <a:lstStyle/>
          <a:p>
            <a:pPr lvl="0" defTabSz="457200">
              <a:defRPr sz="1200">
                <a:latin typeface="+mn-lt"/>
                <a:ea typeface="+mn-ea"/>
                <a:cs typeface="+mn-cs"/>
                <a:sym typeface="Helvetica"/>
              </a:defRPr>
            </a:pPr>
            <a:endParaRPr/>
          </a:p>
        </p:txBody>
      </p:sp>
      <p:sp>
        <p:nvSpPr>
          <p:cNvPr id="4" name="Shape 4"/>
          <p:cNvSpPr/>
          <p:nvPr/>
        </p:nvSpPr>
        <p:spPr>
          <a:xfrm>
            <a:off x="-1" y="6249670"/>
            <a:ext cx="9144002" cy="1"/>
          </a:xfrm>
          <a:prstGeom prst="line">
            <a:avLst/>
          </a:prstGeom>
          <a:ln w="28575">
            <a:solidFill>
              <a:srgbClr val="336699"/>
            </a:solidFill>
            <a:round/>
          </a:ln>
        </p:spPr>
        <p:txBody>
          <a:bodyPr lIns="0" tIns="0" rIns="0" bIns="0"/>
          <a:lstStyle/>
          <a:p>
            <a:pPr lvl="0" defTabSz="457200">
              <a:defRPr sz="1200">
                <a:latin typeface="+mn-lt"/>
                <a:ea typeface="+mn-ea"/>
                <a:cs typeface="+mn-cs"/>
                <a:sym typeface="Helvetica"/>
              </a:defRPr>
            </a:pPr>
            <a:endParaRPr/>
          </a:p>
        </p:txBody>
      </p:sp>
      <p:pic>
        <p:nvPicPr>
          <p:cNvPr id="5" name="LogoClearGrey.jpg" descr="LogoClearGrey"/>
          <p:cNvPicPr/>
          <p:nvPr/>
        </p:nvPicPr>
        <p:blipFill>
          <a:blip r:embed="rId5">
            <a:extLst/>
          </a:blip>
          <a:stretch>
            <a:fillRect/>
          </a:stretch>
        </p:blipFill>
        <p:spPr>
          <a:xfrm>
            <a:off x="6662737" y="6324600"/>
            <a:ext cx="2100263" cy="366713"/>
          </a:xfrm>
          <a:prstGeom prst="rect">
            <a:avLst/>
          </a:prstGeom>
          <a:ln w="12700">
            <a:miter lim="400000"/>
          </a:ln>
        </p:spPr>
      </p:pic>
    </p:spTree>
  </p:cSld>
  <p:clrMap bg1="lt1" tx1="dk1" bg2="lt2" tx2="dk2" accent1="accent1" accent2="accent2" accent3="accent3" accent4="accent4" accent5="accent5" accent6="accent6" hlink="hlink" folHlink="folHlink"/>
  <p:sldLayoutIdLst>
    <p:sldLayoutId id="2147483649" r:id="rId1"/>
    <p:sldLayoutId id="2147483650" r:id="rId2"/>
  </p:sldLayoutIdLst>
  <p:transition xmlns:p14="http://schemas.microsoft.com/office/powerpoint/2010/main" spd="med"/>
  <p:txStyles>
    <p:titleStyle>
      <a:lvl1pPr algn="ctr">
        <a:lnSpc>
          <a:spcPct val="90000"/>
        </a:lnSpc>
        <a:defRPr sz="3600">
          <a:latin typeface="Tahoma Negreta"/>
          <a:ea typeface="Tahoma Negreta"/>
          <a:cs typeface="Tahoma Negreta"/>
          <a:sym typeface="Tahoma Negreta"/>
        </a:defRPr>
      </a:lvl1pPr>
      <a:lvl2pPr algn="ctr">
        <a:lnSpc>
          <a:spcPct val="90000"/>
        </a:lnSpc>
        <a:defRPr sz="3600">
          <a:latin typeface="Tahoma Negreta"/>
          <a:ea typeface="Tahoma Negreta"/>
          <a:cs typeface="Tahoma Negreta"/>
          <a:sym typeface="Tahoma Negreta"/>
        </a:defRPr>
      </a:lvl2pPr>
      <a:lvl3pPr algn="ctr">
        <a:lnSpc>
          <a:spcPct val="90000"/>
        </a:lnSpc>
        <a:defRPr sz="3600">
          <a:latin typeface="Tahoma Negreta"/>
          <a:ea typeface="Tahoma Negreta"/>
          <a:cs typeface="Tahoma Negreta"/>
          <a:sym typeface="Tahoma Negreta"/>
        </a:defRPr>
      </a:lvl3pPr>
      <a:lvl4pPr algn="ctr">
        <a:lnSpc>
          <a:spcPct val="90000"/>
        </a:lnSpc>
        <a:defRPr sz="3600">
          <a:latin typeface="Tahoma Negreta"/>
          <a:ea typeface="Tahoma Negreta"/>
          <a:cs typeface="Tahoma Negreta"/>
          <a:sym typeface="Tahoma Negreta"/>
        </a:defRPr>
      </a:lvl4pPr>
      <a:lvl5pPr algn="ctr">
        <a:lnSpc>
          <a:spcPct val="90000"/>
        </a:lnSpc>
        <a:defRPr sz="3600">
          <a:latin typeface="Tahoma Negreta"/>
          <a:ea typeface="Tahoma Negreta"/>
          <a:cs typeface="Tahoma Negreta"/>
          <a:sym typeface="Tahoma Negreta"/>
        </a:defRPr>
      </a:lvl5pPr>
      <a:lvl6pPr indent="457200" algn="ctr">
        <a:lnSpc>
          <a:spcPct val="90000"/>
        </a:lnSpc>
        <a:defRPr sz="3600">
          <a:latin typeface="Tahoma Negreta"/>
          <a:ea typeface="Tahoma Negreta"/>
          <a:cs typeface="Tahoma Negreta"/>
          <a:sym typeface="Tahoma Negreta"/>
        </a:defRPr>
      </a:lvl6pPr>
      <a:lvl7pPr indent="914400" algn="ctr">
        <a:lnSpc>
          <a:spcPct val="90000"/>
        </a:lnSpc>
        <a:defRPr sz="3600">
          <a:latin typeface="Tahoma Negreta"/>
          <a:ea typeface="Tahoma Negreta"/>
          <a:cs typeface="Tahoma Negreta"/>
          <a:sym typeface="Tahoma Negreta"/>
        </a:defRPr>
      </a:lvl7pPr>
      <a:lvl8pPr indent="1371600" algn="ctr">
        <a:lnSpc>
          <a:spcPct val="90000"/>
        </a:lnSpc>
        <a:defRPr sz="3600">
          <a:latin typeface="Tahoma Negreta"/>
          <a:ea typeface="Tahoma Negreta"/>
          <a:cs typeface="Tahoma Negreta"/>
          <a:sym typeface="Tahoma Negreta"/>
        </a:defRPr>
      </a:lvl8pPr>
      <a:lvl9pPr indent="1828800" algn="ctr">
        <a:lnSpc>
          <a:spcPct val="90000"/>
        </a:lnSpc>
        <a:defRPr sz="3600">
          <a:latin typeface="Tahoma Negreta"/>
          <a:ea typeface="Tahoma Negreta"/>
          <a:cs typeface="Tahoma Negreta"/>
          <a:sym typeface="Tahoma Negreta"/>
        </a:defRPr>
      </a:lvl9pPr>
    </p:titleStyle>
    <p:bodyStyle>
      <a:lvl1pPr marL="342900" indent="-342900">
        <a:spcBef>
          <a:spcPts val="600"/>
        </a:spcBef>
        <a:buSzPct val="100000"/>
        <a:buBlip>
          <a:blip r:embed="rId6"/>
        </a:buBlip>
        <a:defRPr sz="2800">
          <a:latin typeface="Tahoma"/>
          <a:ea typeface="Tahoma"/>
          <a:cs typeface="Tahoma"/>
          <a:sym typeface="Tahoma"/>
        </a:defRPr>
      </a:lvl1pPr>
      <a:lvl2pPr marL="790575" indent="-333375">
        <a:spcBef>
          <a:spcPts val="600"/>
        </a:spcBef>
        <a:buSzPct val="75000"/>
        <a:buChar char="❑"/>
        <a:defRPr sz="2800">
          <a:latin typeface="Tahoma"/>
          <a:ea typeface="Tahoma"/>
          <a:cs typeface="Tahoma"/>
          <a:sym typeface="Tahoma"/>
        </a:defRPr>
      </a:lvl2pPr>
      <a:lvl3pPr marL="1234439" indent="-320039">
        <a:spcBef>
          <a:spcPts val="600"/>
        </a:spcBef>
        <a:buSzPct val="100000"/>
        <a:buChar char="▪"/>
        <a:defRPr sz="2800">
          <a:latin typeface="Tahoma"/>
          <a:ea typeface="Tahoma"/>
          <a:cs typeface="Tahoma"/>
          <a:sym typeface="Tahoma"/>
        </a:defRPr>
      </a:lvl3pPr>
      <a:lvl4pPr marL="1771650" indent="-400050">
        <a:spcBef>
          <a:spcPts val="600"/>
        </a:spcBef>
        <a:buSzPct val="100000"/>
        <a:buChar char="•"/>
        <a:defRPr sz="2800">
          <a:latin typeface="Tahoma"/>
          <a:ea typeface="Tahoma"/>
          <a:cs typeface="Tahoma"/>
          <a:sym typeface="Tahoma"/>
        </a:defRPr>
      </a:lvl4pPr>
      <a:lvl5pPr marL="2362200" indent="-533400">
        <a:spcBef>
          <a:spcPts val="600"/>
        </a:spcBef>
        <a:buSzPct val="100000"/>
        <a:buChar char="»"/>
        <a:defRPr sz="2800">
          <a:latin typeface="Tahoma"/>
          <a:ea typeface="Tahoma"/>
          <a:cs typeface="Tahoma"/>
          <a:sym typeface="Tahoma"/>
        </a:defRPr>
      </a:lvl5pPr>
      <a:lvl6pPr marL="2819400" indent="-533400">
        <a:spcBef>
          <a:spcPts val="600"/>
        </a:spcBef>
        <a:buSzPct val="100000"/>
        <a:buChar char="•"/>
        <a:defRPr sz="2800">
          <a:latin typeface="Tahoma"/>
          <a:ea typeface="Tahoma"/>
          <a:cs typeface="Tahoma"/>
          <a:sym typeface="Tahoma"/>
        </a:defRPr>
      </a:lvl6pPr>
      <a:lvl7pPr marL="3276600" indent="-533400">
        <a:spcBef>
          <a:spcPts val="600"/>
        </a:spcBef>
        <a:buSzPct val="100000"/>
        <a:buChar char="•"/>
        <a:defRPr sz="2800">
          <a:latin typeface="Tahoma"/>
          <a:ea typeface="Tahoma"/>
          <a:cs typeface="Tahoma"/>
          <a:sym typeface="Tahoma"/>
        </a:defRPr>
      </a:lvl7pPr>
      <a:lvl8pPr marL="3733800" indent="-533400">
        <a:spcBef>
          <a:spcPts val="600"/>
        </a:spcBef>
        <a:buSzPct val="100000"/>
        <a:buChar char="•"/>
        <a:defRPr sz="2800">
          <a:latin typeface="Tahoma"/>
          <a:ea typeface="Tahoma"/>
          <a:cs typeface="Tahoma"/>
          <a:sym typeface="Tahoma"/>
        </a:defRPr>
      </a:lvl8pPr>
      <a:lvl9pPr marL="4191000" indent="-533400">
        <a:spcBef>
          <a:spcPts val="600"/>
        </a:spcBef>
        <a:buSzPct val="100000"/>
        <a:buChar char="•"/>
        <a:defRPr sz="2800">
          <a:latin typeface="Tahoma"/>
          <a:ea typeface="Tahoma"/>
          <a:cs typeface="Tahoma"/>
          <a:sym typeface="Tahoma"/>
        </a:defRPr>
      </a:lvl9pPr>
    </p:bodyStyle>
    <p:otherStyle>
      <a:lvl1pPr algn="r">
        <a:defRPr sz="1200">
          <a:solidFill>
            <a:schemeClr val="tx1"/>
          </a:solidFill>
          <a:latin typeface="+mn-lt"/>
          <a:ea typeface="+mn-ea"/>
          <a:cs typeface="+mn-cs"/>
          <a:sym typeface="Arial"/>
        </a:defRPr>
      </a:lvl1pPr>
      <a:lvl2pPr indent="457200" algn="r">
        <a:defRPr sz="1200">
          <a:solidFill>
            <a:schemeClr val="tx1"/>
          </a:solidFill>
          <a:latin typeface="+mn-lt"/>
          <a:ea typeface="+mn-ea"/>
          <a:cs typeface="+mn-cs"/>
          <a:sym typeface="Arial"/>
        </a:defRPr>
      </a:lvl2pPr>
      <a:lvl3pPr indent="914400" algn="r">
        <a:defRPr sz="1200">
          <a:solidFill>
            <a:schemeClr val="tx1"/>
          </a:solidFill>
          <a:latin typeface="+mn-lt"/>
          <a:ea typeface="+mn-ea"/>
          <a:cs typeface="+mn-cs"/>
          <a:sym typeface="Arial"/>
        </a:defRPr>
      </a:lvl3pPr>
      <a:lvl4pPr indent="1371600" algn="r">
        <a:defRPr sz="1200">
          <a:solidFill>
            <a:schemeClr val="tx1"/>
          </a:solidFill>
          <a:latin typeface="+mn-lt"/>
          <a:ea typeface="+mn-ea"/>
          <a:cs typeface="+mn-cs"/>
          <a:sym typeface="Arial"/>
        </a:defRPr>
      </a:lvl4pPr>
      <a:lvl5pPr indent="1828800" algn="r">
        <a:defRPr sz="1200">
          <a:solidFill>
            <a:schemeClr val="tx1"/>
          </a:solidFill>
          <a:latin typeface="+mn-lt"/>
          <a:ea typeface="+mn-ea"/>
          <a:cs typeface="+mn-cs"/>
          <a:sym typeface="Arial"/>
        </a:defRPr>
      </a:lvl5pPr>
      <a:lvl6pPr algn="r">
        <a:defRPr sz="1200">
          <a:solidFill>
            <a:schemeClr val="tx1"/>
          </a:solidFill>
          <a:latin typeface="+mn-lt"/>
          <a:ea typeface="+mn-ea"/>
          <a:cs typeface="+mn-cs"/>
          <a:sym typeface="Arial"/>
        </a:defRPr>
      </a:lvl6pPr>
      <a:lvl7pPr algn="r">
        <a:defRPr sz="1200">
          <a:solidFill>
            <a:schemeClr val="tx1"/>
          </a:solidFill>
          <a:latin typeface="+mn-lt"/>
          <a:ea typeface="+mn-ea"/>
          <a:cs typeface="+mn-cs"/>
          <a:sym typeface="Arial"/>
        </a:defRPr>
      </a:lvl7pPr>
      <a:lvl8pPr algn="r">
        <a:defRPr sz="1200">
          <a:solidFill>
            <a:schemeClr val="tx1"/>
          </a:solidFill>
          <a:latin typeface="+mn-lt"/>
          <a:ea typeface="+mn-ea"/>
          <a:cs typeface="+mn-cs"/>
          <a:sym typeface="Arial"/>
        </a:defRPr>
      </a:lvl8pPr>
      <a:lvl9pPr algn="r">
        <a:defRPr sz="1200">
          <a:solidFill>
            <a:schemeClr val="tx1"/>
          </a:solidFill>
          <a:latin typeface="+mn-lt"/>
          <a:ea typeface="+mn-ea"/>
          <a:cs typeface="+mn-cs"/>
          <a:sym typeface="Arial"/>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2.xml"/><Relationship Id="rId2" Type="http://schemas.openxmlformats.org/officeDocument/2006/relationships/hyperlink" Target="mailto:rwhite@fedmarket.com" TargetMode="Externa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4.png"/><Relationship Id="rId3" Type="http://schemas.openxmlformats.org/officeDocument/2006/relationships/image" Target="../media/image5.jpeg"/></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1.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http://www.gsaelibrary.gsa.gov/ElibMain/scheduleList.do;jsessionid=4DD7AE8D5900FDA4218B9E0D3AA5C051.node1" TargetMode="Externa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notesSlide" Target="../notesSlides/notesSlide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http://www.gsaelibrary.gsa.gov/ElibMain/scheduleList.do;jsessionid=4DD7AE8D5900FDA4218B9E0D3AA5C051.node1" TargetMode="Externa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http://www.fedmarket.com/landing/gsatable"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hyperlink" Target="http://www.gsa.gov/graphics/fas/GSAOrderADM4800_2F.pdf" TargetMode="External"/><Relationship Id="rId4" Type="http://schemas.openxmlformats.org/officeDocument/2006/relationships/hyperlink" Target="https://ssq.gsa.gov/" TargetMode="External"/><Relationship Id="rId5" Type="http://schemas.openxmlformats.org/officeDocument/2006/relationships/hyperlink" Target="https://www.fedmarket.com/fmkapps/ssq" TargetMode="External"/><Relationship Id="rId1" Type="http://schemas.openxmlformats.org/officeDocument/2006/relationships/slideLayout" Target="../slideLayouts/slideLayout1.xml"/><Relationship Id="rId2" Type="http://schemas.openxmlformats.org/officeDocument/2006/relationships/hyperlink" Target="http://www.gsaelibrary.gsa.gov/ElibMain/scheduleList.do;jsessionid=4DD7AE8D5900FDA4218B9E0D3AA5C051.node1" TargetMode="Externa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image" Target="../media/image3.png"/></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3" Type="http://schemas.openxmlformats.org/officeDocument/2006/relationships/hyperlink" Target="http://www.fedmarket.com/l/gsa_schedules/gsa_proposals/gsa_proposal_assistance/" TargetMode="External"/><Relationship Id="rId4" Type="http://schemas.openxmlformats.org/officeDocument/2006/relationships/hyperlink" Target="http://www.fedmarket.com/l/gsa_schedules/gsa_proposals/gsaatyouroffice/" TargetMode="External"/><Relationship Id="rId5" Type="http://schemas.openxmlformats.org/officeDocument/2006/relationships/hyperlink" Target="http://www.fedmarket.com/l/gsa_schedules/gsa_proposals/gsa_in_ten_days_/" TargetMode="External"/><Relationship Id="rId1" Type="http://schemas.openxmlformats.org/officeDocument/2006/relationships/slideLayout" Target="../slideLayouts/slideLayout1.xml"/><Relationship Id="rId2" Type="http://schemas.openxmlformats.org/officeDocument/2006/relationships/hyperlink" Target="http://www.fedmarket.com/l/gsa_schedules/gsa_proposals/gsa_proposal_outsourcing/" TargetMode="External"/></Relationships>
</file>

<file path=ppt/slides/_rels/slide33.xml.rels><?xml version="1.0" encoding="UTF-8" standalone="yes"?>
<Relationships xmlns="http://schemas.openxmlformats.org/package/2006/relationships"><Relationship Id="rId3" Type="http://schemas.openxmlformats.org/officeDocument/2006/relationships/hyperlink" Target="http://www.fedmarket.com/l/gsa_schedules/gsa_products/gsa_proposal_templates/" TargetMode="External"/><Relationship Id="rId4" Type="http://schemas.openxmlformats.org/officeDocument/2006/relationships/hyperlink" Target="http://www.fedmarket.com/l/gsa_schedules/gsa_consulting/gsa_proposal_repair/" TargetMode="External"/><Relationship Id="rId5" Type="http://schemas.openxmlformats.org/officeDocument/2006/relationships/hyperlink" Target="http://www.fedmarket.com/l/gsa_schedules/gsa_eproducts/gsa_econtractmanager/" TargetMode="External"/><Relationship Id="rId1" Type="http://schemas.openxmlformats.org/officeDocument/2006/relationships/slideLayout" Target="../slideLayouts/slideLayout1.xml"/><Relationship Id="rId2" Type="http://schemas.openxmlformats.org/officeDocument/2006/relationships/hyperlink" Target="http://www.fedmarket.com/l/gsa_schedules/gsa_products/gsa_proposal_wizard/" TargetMode="External"/></Relationships>
</file>

<file path=ppt/slides/_rels/slide34.xml.rels><?xml version="1.0" encoding="UTF-8" standalone="yes"?>
<Relationships xmlns="http://schemas.openxmlformats.org/package/2006/relationships"><Relationship Id="rId3" Type="http://schemas.openxmlformats.org/officeDocument/2006/relationships/hyperlink" Target="http://www.fedmarket.com/l/free_content/newsletters/gsa_schedules/" TargetMode="External"/><Relationship Id="rId4" Type="http://schemas.openxmlformats.org/officeDocument/2006/relationships/hyperlink" Target="http://www.fedmarket.com/f/free_content/gsa_schedules/20_questions/" TargetMode="External"/><Relationship Id="rId5" Type="http://schemas.openxmlformats.org/officeDocument/2006/relationships/hyperlink" Target="http://www.fedmarket.com/article/free_content/588" TargetMode="External"/><Relationship Id="rId6" Type="http://schemas.openxmlformats.org/officeDocument/2006/relationships/hyperlink" Target="http://www.fedmarket.com/contractors/Six-Reasons-Why-You-Do-Not-Want-to-Write-Your-Own-GSA-Schedule-Proposal" TargetMode="External"/><Relationship Id="rId1" Type="http://schemas.openxmlformats.org/officeDocument/2006/relationships/slideLayout" Target="../slideLayouts/slideLayout1.xml"/><Relationship Id="rId2" Type="http://schemas.openxmlformats.org/officeDocument/2006/relationships/hyperlink" Target="http://www.fedmarket.com/f/free_content/gsa_schedules/whitepapers/" TargetMode="External"/></Relationships>
</file>

<file path=ppt/slides/_rels/slide35.xml.rels><?xml version="1.0" encoding="UTF-8" standalone="yes"?>
<Relationships xmlns="http://schemas.openxmlformats.org/package/2006/relationships"><Relationship Id="rId3" Type="http://schemas.openxmlformats.org/officeDocument/2006/relationships/hyperlink" Target="http://www.fedmarket.com/article/free_content/586" TargetMode="External"/><Relationship Id="rId4" Type="http://schemas.openxmlformats.org/officeDocument/2006/relationships/hyperlink" Target="http://www.fedmarket.com/article/free_content/1039" TargetMode="External"/><Relationship Id="rId5" Type="http://schemas.openxmlformats.org/officeDocument/2006/relationships/hyperlink" Target="http://www.fedmarket.com/article/free_content/1168" TargetMode="External"/><Relationship Id="rId1" Type="http://schemas.openxmlformats.org/officeDocument/2006/relationships/slideLayout" Target="../slideLayouts/slideLayout1.xml"/><Relationship Id="rId2" Type="http://schemas.openxmlformats.org/officeDocument/2006/relationships/hyperlink" Target="http://www.fedmarket.com/article/free_content/587" TargetMode="Externa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https://www.fedmarket.com/fmkapps/idiqdemo/demorequest" TargetMode="External"/><Relationship Id="rId3" Type="http://schemas.openxmlformats.org/officeDocument/2006/relationships/hyperlink" Target="http://www.fedmarket.com/c/federal_sales_training/calendar/" TargetMode="Externa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xml"/><Relationship Id="rId2" Type="http://schemas.openxmlformats.org/officeDocument/2006/relationships/hyperlink" Target="http://www.fedmarket.com" TargetMode="External"/><Relationship Id="rId3" Type="http://schemas.openxmlformats.org/officeDocument/2006/relationships/hyperlink" Target="mailto:rwhite@fedmarket.com"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Shape 14"/>
          <p:cNvSpPr>
            <a:spLocks noGrp="1"/>
          </p:cNvSpPr>
          <p:nvPr>
            <p:ph type="title" idx="4294967295"/>
          </p:nvPr>
        </p:nvSpPr>
        <p:spPr>
          <a:xfrm>
            <a:off x="685800" y="2514600"/>
            <a:ext cx="7772400" cy="3810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Autofit/>
          </a:bodyPr>
          <a:lstStyle/>
          <a:p>
            <a:pPr lvl="0" defTabSz="365760">
              <a:defRPr sz="1800"/>
            </a:pPr>
            <a:r>
              <a:rPr sz="2800" dirty="0">
                <a:solidFill>
                  <a:srgbClr val="336699"/>
                </a:solidFill>
              </a:rPr>
              <a:t>GSA Schedules 101</a:t>
            </a:r>
            <a:br>
              <a:rPr sz="2800" dirty="0">
                <a:solidFill>
                  <a:srgbClr val="336699"/>
                </a:solidFill>
              </a:rPr>
            </a:br>
            <a:endParaRPr sz="2800" dirty="0">
              <a:solidFill>
                <a:srgbClr val="336699"/>
              </a:solidFill>
            </a:endParaRPr>
          </a:p>
        </p:txBody>
      </p:sp>
      <p:sp>
        <p:nvSpPr>
          <p:cNvPr id="15" name="Shape 15"/>
          <p:cNvSpPr>
            <a:spLocks noGrp="1"/>
          </p:cNvSpPr>
          <p:nvPr>
            <p:ph type="body" idx="4294967295"/>
          </p:nvPr>
        </p:nvSpPr>
        <p:spPr>
          <a:xfrm>
            <a:off x="1371600" y="2895600"/>
            <a:ext cx="6400800" cy="3733800"/>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0" lvl="0" indent="0" algn="ctr">
              <a:spcBef>
                <a:spcPts val="400"/>
              </a:spcBef>
              <a:buSzTx/>
              <a:buNone/>
              <a:defRPr sz="1800"/>
            </a:pPr>
            <a:r>
              <a:rPr sz="2000" dirty="0" smtClean="0">
                <a:latin typeface="Tahoma Negreta"/>
                <a:ea typeface="Tahoma Negreta"/>
                <a:cs typeface="Tahoma Negreta"/>
                <a:sym typeface="Tahoma Negreta"/>
              </a:rPr>
              <a:t>Speaker</a:t>
            </a:r>
            <a:r>
              <a:rPr sz="2000" dirty="0">
                <a:latin typeface="Tahoma Negreta"/>
                <a:ea typeface="Tahoma Negreta"/>
                <a:cs typeface="Tahoma Negreta"/>
                <a:sym typeface="Tahoma Negreta"/>
              </a:rPr>
              <a:t>: Richard White</a:t>
            </a:r>
          </a:p>
          <a:p>
            <a:pPr marL="0" lvl="0" indent="0" algn="ctr">
              <a:spcBef>
                <a:spcPts val="400"/>
              </a:spcBef>
              <a:buSzTx/>
              <a:buNone/>
              <a:defRPr sz="1800"/>
            </a:pPr>
            <a:r>
              <a:rPr sz="2000" dirty="0">
                <a:latin typeface="Tahoma Negreta"/>
                <a:ea typeface="Tahoma Negreta"/>
                <a:cs typeface="Tahoma Negreta"/>
                <a:sym typeface="Tahoma Negreta"/>
              </a:rPr>
              <a:t>Fedmarket</a:t>
            </a:r>
          </a:p>
          <a:p>
            <a:pPr marL="0" lvl="0" indent="0" algn="ctr">
              <a:spcBef>
                <a:spcPts val="400"/>
              </a:spcBef>
              <a:buSzTx/>
              <a:buNone/>
              <a:defRPr sz="1800"/>
            </a:pPr>
            <a:r>
              <a:rPr sz="2000" dirty="0">
                <a:latin typeface="Tahoma Negreta"/>
                <a:ea typeface="Tahoma Negreta"/>
                <a:cs typeface="Tahoma Negreta"/>
                <a:sym typeface="Tahoma Negreta"/>
              </a:rPr>
              <a:t>President, CEO </a:t>
            </a:r>
          </a:p>
          <a:p>
            <a:pPr marL="0" lvl="0" indent="0" algn="ctr">
              <a:spcBef>
                <a:spcPts val="400"/>
              </a:spcBef>
              <a:buSzTx/>
              <a:buNone/>
              <a:defRPr sz="1800"/>
            </a:pPr>
            <a:r>
              <a:rPr sz="2000" dirty="0">
                <a:latin typeface="Tahoma Negreta"/>
                <a:ea typeface="Tahoma Negreta"/>
                <a:cs typeface="Tahoma Negreta"/>
                <a:sym typeface="Tahoma Negreta"/>
                <a:hlinkClick r:id="rId2"/>
              </a:rPr>
              <a:t>rwhite@fedmarket.com</a:t>
            </a:r>
            <a:endParaRPr sz="2000" dirty="0">
              <a:latin typeface="Tahoma Negreta"/>
              <a:ea typeface="Tahoma Negreta"/>
              <a:cs typeface="Tahoma Negreta"/>
              <a:sym typeface="Tahoma Negreta"/>
            </a:endParaRPr>
          </a:p>
          <a:p>
            <a:pPr marL="0" lvl="0" indent="0" algn="ctr">
              <a:spcBef>
                <a:spcPts val="400"/>
              </a:spcBef>
              <a:buSzTx/>
              <a:buNone/>
              <a:defRPr sz="1800"/>
            </a:pPr>
            <a:r>
              <a:rPr sz="2000" dirty="0">
                <a:latin typeface="Tahoma Negreta"/>
                <a:ea typeface="Tahoma Negreta"/>
                <a:cs typeface="Tahoma Negreta"/>
                <a:sym typeface="Tahoma Negreta"/>
              </a:rPr>
              <a:t>888-661-4094, Ext. </a:t>
            </a:r>
            <a:r>
              <a:rPr lang="en-US" sz="2000" dirty="0" smtClean="0">
                <a:latin typeface="Tahoma Negreta"/>
                <a:ea typeface="Tahoma Negreta"/>
                <a:cs typeface="Tahoma Negreta"/>
                <a:sym typeface="Tahoma Negreta"/>
              </a:rPr>
              <a:t>5813</a:t>
            </a:r>
            <a:endParaRPr sz="2000" dirty="0">
              <a:latin typeface="Tahoma Negreta"/>
              <a:ea typeface="Tahoma Negreta"/>
              <a:cs typeface="Tahoma Negreta"/>
              <a:sym typeface="Tahoma Negreta"/>
            </a:endParaRPr>
          </a:p>
          <a:p>
            <a:pPr marL="0" lvl="0" indent="0" algn="ctr">
              <a:buSzTx/>
              <a:buNone/>
              <a:defRPr sz="1800"/>
            </a:pPr>
            <a:endParaRPr sz="2000" dirty="0">
              <a:latin typeface="Tahoma Negreta"/>
              <a:ea typeface="Tahoma Negreta"/>
              <a:cs typeface="Tahoma Negreta"/>
              <a:sym typeface="Tahoma Negreta"/>
            </a:endParaRPr>
          </a:p>
          <a:p>
            <a:pPr marL="0" lvl="0" indent="0" algn="ctr">
              <a:spcBef>
                <a:spcPts val="500"/>
              </a:spcBef>
              <a:buSzTx/>
              <a:buNone/>
              <a:defRPr sz="1800"/>
            </a:pPr>
            <a:r>
              <a:rPr sz="2400" dirty="0"/>
              <a:t>A copy of this presentation will be emailed to you after the broadcast.</a:t>
            </a:r>
          </a:p>
        </p:txBody>
      </p:sp>
    </p:spTree>
  </p:cSld>
  <p:clrMapOvr>
    <a:masterClrMapping/>
  </p:clrMapOvr>
  <p:transition xmlns:p14="http://schemas.microsoft.com/office/powerpoint/2010/main" spd="med"/>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 name="Shape 20"/>
          <p:cNvSpPr>
            <a:spLocks noGrp="1"/>
          </p:cNvSpPr>
          <p:nvPr>
            <p:ph type="title" idx="4294967295"/>
          </p:nvPr>
        </p:nvSpPr>
        <p:spPr>
          <a:xfrm>
            <a:off x="152400" y="152400"/>
            <a:ext cx="5791200" cy="7620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defRPr>
                <a:effectLst>
                  <a:outerShdw blurRad="12700" dist="25400" dir="2700000" rotWithShape="0">
                    <a:srgbClr val="DDDDDD"/>
                  </a:outerShdw>
                </a:effectLst>
              </a:defRPr>
            </a:lvl1pPr>
          </a:lstStyle>
          <a:p>
            <a:pPr lvl="0">
              <a:defRPr sz="1800">
                <a:effectLst/>
              </a:defRPr>
            </a:pPr>
            <a:r>
              <a:rPr sz="3600">
                <a:effectLst>
                  <a:outerShdw blurRad="12700" dist="25400" dir="2700000" rotWithShape="0">
                    <a:srgbClr val="DDDDDD"/>
                  </a:outerShdw>
                </a:effectLst>
              </a:rPr>
              <a:t>    Richard White </a:t>
            </a:r>
          </a:p>
        </p:txBody>
      </p:sp>
      <p:pic>
        <p:nvPicPr>
          <p:cNvPr id="21" name="image.png"/>
          <p:cNvPicPr/>
          <p:nvPr/>
        </p:nvPicPr>
        <p:blipFill>
          <a:blip r:embed="rId2">
            <a:extLst/>
          </a:blip>
          <a:stretch>
            <a:fillRect/>
          </a:stretch>
        </p:blipFill>
        <p:spPr>
          <a:xfrm>
            <a:off x="225425" y="1444625"/>
            <a:ext cx="8693150" cy="4956175"/>
          </a:xfrm>
          <a:prstGeom prst="rect">
            <a:avLst/>
          </a:prstGeom>
          <a:ln w="12700">
            <a:miter lim="400000"/>
          </a:ln>
        </p:spPr>
      </p:pic>
      <p:pic>
        <p:nvPicPr>
          <p:cNvPr id="22" name="rwhite3_sm.jpg" descr="rwhite3_sm.jpg"/>
          <p:cNvPicPr/>
          <p:nvPr/>
        </p:nvPicPr>
        <p:blipFill>
          <a:blip r:embed="rId3">
            <a:extLst/>
          </a:blip>
          <a:stretch>
            <a:fillRect/>
          </a:stretch>
        </p:blipFill>
        <p:spPr>
          <a:xfrm>
            <a:off x="457200" y="228600"/>
            <a:ext cx="1092200" cy="1511300"/>
          </a:xfrm>
          <a:prstGeom prst="rect">
            <a:avLst/>
          </a:prstGeom>
          <a:ln w="12700">
            <a:miter lim="400000"/>
          </a:ln>
        </p:spPr>
      </p:pic>
    </p:spTree>
  </p:cSld>
  <p:clrMapOvr>
    <a:masterClrMapping/>
  </p:clrMapOvr>
  <p:transition xmlns:p14="http://schemas.microsoft.com/office/powerpoint/2010/main" spd="med"/>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 name="Shape 24"/>
          <p:cNvSpPr>
            <a:spLocks noGrp="1"/>
          </p:cNvSpPr>
          <p:nvPr>
            <p:ph type="title" idx="4294967295"/>
          </p:nvPr>
        </p:nvSpPr>
        <p:spPr>
          <a:xfrm>
            <a:off x="236561" y="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defTabSz="722376">
              <a:defRPr sz="2528">
                <a:effectLst>
                  <a:outerShdw blurRad="10033" dist="20066" dir="2700000" rotWithShape="0">
                    <a:srgbClr val="DDDDDD"/>
                  </a:outerShdw>
                </a:effectLst>
              </a:defRPr>
            </a:lvl1pPr>
          </a:lstStyle>
          <a:p>
            <a:pPr lvl="0">
              <a:defRPr sz="1800">
                <a:effectLst/>
              </a:defRPr>
            </a:pPr>
            <a:r>
              <a:rPr sz="2528">
                <a:effectLst>
                  <a:outerShdw blurRad="10033" dist="20066" dir="2700000" rotWithShape="0">
                    <a:srgbClr val="DDDDDD"/>
                  </a:outerShdw>
                </a:effectLst>
              </a:rPr>
              <a:t>Realities of Winning Government Contracts</a:t>
            </a:r>
          </a:p>
        </p:txBody>
      </p:sp>
      <p:sp>
        <p:nvSpPr>
          <p:cNvPr id="25" name="Shape 25"/>
          <p:cNvSpPr>
            <a:spLocks noGrp="1"/>
          </p:cNvSpPr>
          <p:nvPr>
            <p:ph type="body" idx="4294967295"/>
          </p:nvPr>
        </p:nvSpPr>
        <p:spPr>
          <a:xfrm>
            <a:off x="304800" y="1295400"/>
            <a:ext cx="8458200" cy="48307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326571" lvl="0" indent="-326571">
              <a:spcBef>
                <a:spcPts val="400"/>
              </a:spcBef>
              <a:buClr>
                <a:srgbClr val="336699"/>
              </a:buClr>
              <a:buAutoNum type="arabicPeriod"/>
              <a:defRPr sz="1800"/>
            </a:pPr>
            <a:r>
              <a:rPr sz="2000" dirty="0"/>
              <a:t>Open competition is too expensive and time consuming for most federal purchases. The government would grind to a halt if open competition were used for every purchase</a:t>
            </a:r>
            <a:r>
              <a:rPr sz="2000" dirty="0" smtClean="0"/>
              <a:t>.</a:t>
            </a:r>
            <a:endParaRPr lang="en-US" sz="2000" dirty="0" smtClean="0"/>
          </a:p>
          <a:p>
            <a:pPr marL="326571" lvl="0" indent="-326571">
              <a:spcBef>
                <a:spcPts val="400"/>
              </a:spcBef>
              <a:buClr>
                <a:srgbClr val="336699"/>
              </a:buClr>
              <a:buAutoNum type="arabicPeriod"/>
              <a:defRPr sz="1800"/>
            </a:pPr>
            <a:endParaRPr sz="2000" dirty="0"/>
          </a:p>
          <a:p>
            <a:pPr marL="326571" lvl="0" indent="-326571">
              <a:spcBef>
                <a:spcPts val="400"/>
              </a:spcBef>
              <a:buClr>
                <a:srgbClr val="336699"/>
              </a:buClr>
              <a:buAutoNum type="arabicPeriod"/>
              <a:defRPr sz="1800"/>
            </a:pPr>
            <a:r>
              <a:rPr sz="2000" dirty="0"/>
              <a:t>Federal buyers cannot just purchase a product of service without following rules concerning the amount of competition required. Limited competition is allowed </a:t>
            </a:r>
            <a:r>
              <a:rPr lang="en-US" sz="2000" dirty="0" smtClean="0"/>
              <a:t>by the Federal Acquisition Regulations.</a:t>
            </a:r>
          </a:p>
          <a:p>
            <a:pPr marL="326571" lvl="0" indent="-326571">
              <a:spcBef>
                <a:spcPts val="400"/>
              </a:spcBef>
              <a:buClr>
                <a:srgbClr val="336699"/>
              </a:buClr>
              <a:buAutoNum type="arabicPeriod"/>
              <a:defRPr sz="1800"/>
            </a:pPr>
            <a:endParaRPr lang="en-US" sz="2000" dirty="0"/>
          </a:p>
          <a:p>
            <a:pPr marL="326571" lvl="0" indent="-326571">
              <a:spcBef>
                <a:spcPts val="400"/>
              </a:spcBef>
              <a:buClr>
                <a:srgbClr val="336699"/>
              </a:buClr>
              <a:buAutoNum type="arabicPeriod"/>
              <a:defRPr sz="1800"/>
            </a:pPr>
            <a:r>
              <a:rPr lang="en-US" sz="2000" dirty="0" smtClean="0"/>
              <a:t>The government can no longer afford to purchase thru single award solicitations so they are turning to Multiple Award Contracts (MACs) for most of their purchases.</a:t>
            </a:r>
            <a:endParaRPr sz="2000" dirty="0"/>
          </a:p>
          <a:p>
            <a:pPr marL="457200" lvl="0" indent="-457200">
              <a:buClr>
                <a:srgbClr val="336699"/>
              </a:buClr>
              <a:buAutoNum type="arabicPeriod"/>
              <a:defRPr sz="1800"/>
            </a:pPr>
            <a:endParaRPr sz="2000" dirty="0"/>
          </a:p>
        </p:txBody>
      </p:sp>
    </p:spTree>
  </p:cSld>
  <p:clrMapOvr>
    <a:masterClrMapping/>
  </p:clrMapOvr>
  <p:transition xmlns:p14="http://schemas.microsoft.com/office/powerpoint/2010/main" spd="med"/>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723332" y="354844"/>
            <a:ext cx="2272415" cy="46166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r>
              <a:rPr kumimoji="0" lang="en-US" sz="2400" b="0" i="0" u="none" strike="noStrike" cap="none" spc="0" normalizeH="0" baseline="0" dirty="0" smtClean="0">
                <a:ln>
                  <a:noFill/>
                </a:ln>
                <a:solidFill>
                  <a:srgbClr val="000000"/>
                </a:solidFill>
                <a:effectLst/>
                <a:uFillTx/>
                <a:latin typeface="Tahoma"/>
                <a:ea typeface="Tahoma"/>
                <a:cs typeface="Tahoma"/>
                <a:sym typeface="Tahoma"/>
              </a:rPr>
              <a:t>What are MACs </a:t>
            </a:r>
            <a:endParaRPr kumimoji="0" lang="en-US" sz="2400" b="0" i="0" u="none" strike="noStrike" cap="none" spc="0" normalizeH="0" baseline="0" dirty="0">
              <a:ln>
                <a:noFill/>
              </a:ln>
              <a:solidFill>
                <a:srgbClr val="000000"/>
              </a:solidFill>
              <a:effectLst/>
              <a:uFillTx/>
              <a:latin typeface="Tahoma"/>
              <a:ea typeface="Tahoma"/>
              <a:cs typeface="Tahoma"/>
              <a:sym typeface="Tahoma"/>
            </a:endParaRPr>
          </a:p>
        </p:txBody>
      </p:sp>
      <p:sp>
        <p:nvSpPr>
          <p:cNvPr id="5" name="TextBox 4"/>
          <p:cNvSpPr txBox="1"/>
          <p:nvPr/>
        </p:nvSpPr>
        <p:spPr>
          <a:xfrm>
            <a:off x="491319" y="1310184"/>
            <a:ext cx="8451992" cy="4524313"/>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r>
              <a:rPr lang="en-US" sz="1600" dirty="0"/>
              <a:t>Multiple Award Contracts (MAC’s) have the following characteristics:</a:t>
            </a:r>
          </a:p>
          <a:p>
            <a:r>
              <a:rPr lang="en-US" sz="1600" dirty="0"/>
              <a:t> </a:t>
            </a:r>
          </a:p>
          <a:p>
            <a:pPr lvl="0"/>
            <a:r>
              <a:rPr lang="en-US" sz="1600" dirty="0"/>
              <a:t>Awards are made to a number of vendors and the winning vendors compete among </a:t>
            </a:r>
            <a:endParaRPr lang="en-US" sz="1600" dirty="0" smtClean="0"/>
          </a:p>
          <a:p>
            <a:pPr lvl="0"/>
            <a:r>
              <a:rPr lang="en-US" sz="1600" dirty="0" smtClean="0"/>
              <a:t>themselves </a:t>
            </a:r>
            <a:r>
              <a:rPr lang="en-US" sz="1600" dirty="0"/>
              <a:t>for business</a:t>
            </a:r>
            <a:r>
              <a:rPr lang="en-US" sz="1600" dirty="0" smtClean="0"/>
              <a:t>.</a:t>
            </a:r>
          </a:p>
          <a:p>
            <a:pPr lvl="0"/>
            <a:endParaRPr lang="en-US" sz="1600" dirty="0"/>
          </a:p>
          <a:p>
            <a:pPr marL="285750" lvl="0" indent="-285750">
              <a:buFont typeface="Arial" panose="020B0604020202020204" pitchFamily="34" charset="0"/>
              <a:buChar char="•"/>
            </a:pPr>
            <a:r>
              <a:rPr lang="en-US" sz="1600" dirty="0"/>
              <a:t>Task Orders or Requests for Quotes (RFQ’s) are issued to one or more of the vendors to </a:t>
            </a:r>
            <a:endParaRPr lang="en-US" sz="1600" dirty="0" smtClean="0"/>
          </a:p>
          <a:p>
            <a:pPr lvl="0"/>
            <a:r>
              <a:rPr lang="en-US" sz="1600" dirty="0" smtClean="0"/>
              <a:t>meet </a:t>
            </a:r>
            <a:r>
              <a:rPr lang="en-US" sz="1600" dirty="0"/>
              <a:t>specific agency </a:t>
            </a:r>
            <a:r>
              <a:rPr lang="en-US" sz="1600" dirty="0" smtClean="0"/>
              <a:t>requirements; usually three.</a:t>
            </a:r>
          </a:p>
          <a:p>
            <a:pPr marL="285750" lvl="0" indent="-285750">
              <a:buFont typeface="Arial" panose="020B0604020202020204" pitchFamily="34" charset="0"/>
              <a:buChar char="•"/>
            </a:pPr>
            <a:endParaRPr lang="en-US" sz="1600" dirty="0" smtClean="0"/>
          </a:p>
          <a:p>
            <a:pPr marL="285750" lvl="0" indent="-285750">
              <a:buFont typeface="Arial" panose="020B0604020202020204" pitchFamily="34" charset="0"/>
              <a:buChar char="•"/>
            </a:pPr>
            <a:r>
              <a:rPr lang="en-US" sz="1600" dirty="0" smtClean="0"/>
              <a:t>Approved </a:t>
            </a:r>
            <a:r>
              <a:rPr lang="en-US" sz="1600" dirty="0"/>
              <a:t>vendor price lists are negotiated as part of the proposal evaluation and </a:t>
            </a:r>
            <a:endParaRPr lang="en-US" sz="1600" dirty="0" smtClean="0"/>
          </a:p>
          <a:p>
            <a:pPr lvl="0"/>
            <a:r>
              <a:rPr lang="en-US" sz="1600" dirty="0" smtClean="0"/>
              <a:t>award </a:t>
            </a:r>
            <a:r>
              <a:rPr lang="en-US" sz="1600" dirty="0"/>
              <a:t>process. </a:t>
            </a:r>
            <a:endParaRPr lang="en-US" sz="1600" dirty="0" smtClean="0"/>
          </a:p>
          <a:p>
            <a:pPr marL="285750" lvl="0" indent="-285750">
              <a:buFont typeface="Arial" panose="020B0604020202020204" pitchFamily="34" charset="0"/>
              <a:buChar char="•"/>
            </a:pPr>
            <a:endParaRPr lang="en-US" sz="1600" dirty="0"/>
          </a:p>
          <a:p>
            <a:pPr marL="285750" lvl="0" indent="-285750">
              <a:buFont typeface="Arial" panose="020B0604020202020204" pitchFamily="34" charset="0"/>
              <a:buChar char="•"/>
            </a:pPr>
            <a:r>
              <a:rPr lang="en-US" sz="1600" dirty="0" smtClean="0"/>
              <a:t>The </a:t>
            </a:r>
            <a:r>
              <a:rPr lang="en-US" sz="1600" dirty="0"/>
              <a:t>price lists become part of the contract and are used to price Task Orders or RFQ’s.</a:t>
            </a:r>
          </a:p>
          <a:p>
            <a:pPr marL="285750" indent="-285750">
              <a:buFont typeface="Arial" panose="020B0604020202020204" pitchFamily="34" charset="0"/>
              <a:buChar char="•"/>
            </a:pPr>
            <a:endParaRPr lang="en-US" sz="1600" dirty="0"/>
          </a:p>
          <a:p>
            <a:r>
              <a:rPr lang="en-US" sz="1600" dirty="0"/>
              <a:t>The percentage of federal purchases made through multiple award contracts will increase </a:t>
            </a:r>
            <a:endParaRPr lang="en-US" sz="1600" dirty="0" smtClean="0"/>
          </a:p>
          <a:p>
            <a:r>
              <a:rPr lang="en-US" sz="1600" dirty="0" smtClean="0"/>
              <a:t>dramatically </a:t>
            </a:r>
            <a:r>
              <a:rPr lang="en-US" sz="1600" dirty="0"/>
              <a:t>in the future. </a:t>
            </a:r>
            <a:endParaRPr lang="en-US" sz="1600" dirty="0" smtClean="0"/>
          </a:p>
          <a:p>
            <a:endParaRPr lang="en-US" sz="1600" dirty="0" smtClean="0"/>
          </a:p>
          <a:p>
            <a:r>
              <a:rPr lang="en-US" sz="1600" dirty="0" smtClean="0"/>
              <a:t>Multiple </a:t>
            </a:r>
            <a:r>
              <a:rPr lang="en-US" sz="1600" dirty="0"/>
              <a:t>award </a:t>
            </a:r>
            <a:r>
              <a:rPr lang="en-US" sz="1600" dirty="0" smtClean="0"/>
              <a:t>contracts have </a:t>
            </a:r>
            <a:r>
              <a:rPr lang="en-US" sz="1600" dirty="0"/>
              <a:t>always been popular with end users because end users </a:t>
            </a:r>
            <a:endParaRPr lang="en-US" sz="1600" dirty="0" smtClean="0"/>
          </a:p>
          <a:p>
            <a:r>
              <a:rPr lang="en-US" sz="1600" dirty="0" smtClean="0"/>
              <a:t>can </a:t>
            </a:r>
            <a:r>
              <a:rPr lang="en-US" sz="1600" dirty="0"/>
              <a:t>buy what they need quickly</a:t>
            </a:r>
            <a:r>
              <a:rPr lang="en-US" sz="1000" dirty="0"/>
              <a:t>.  </a:t>
            </a:r>
          </a:p>
        </p:txBody>
      </p:sp>
    </p:spTree>
    <p:extLst>
      <p:ext uri="{BB962C8B-B14F-4D97-AF65-F5344CB8AC3E}">
        <p14:creationId xmlns:p14="http://schemas.microsoft.com/office/powerpoint/2010/main" val="2997339036"/>
      </p:ext>
    </p:extLst>
  </p:cSld>
  <p:clrMapOvr>
    <a:masterClrMapping/>
  </p:clrMapOvr>
  <p:transition xmlns:p14="http://schemas.microsoft.com/office/powerpoint/2010/main" spd="med"/>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TextBox 4"/>
          <p:cNvSpPr txBox="1"/>
          <p:nvPr/>
        </p:nvSpPr>
        <p:spPr>
          <a:xfrm>
            <a:off x="204716" y="109182"/>
            <a:ext cx="6892120" cy="52321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square" lIns="45719" tIns="45719" rIns="45719" bIns="45719"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r>
              <a:rPr kumimoji="0" lang="en-US" sz="2800" b="1" i="0" u="none" strike="noStrike" cap="none" spc="0" normalizeH="0" baseline="0" dirty="0" smtClean="0">
                <a:ln>
                  <a:noFill/>
                </a:ln>
                <a:solidFill>
                  <a:srgbClr val="000000"/>
                </a:solidFill>
                <a:effectLst/>
                <a:uFillTx/>
                <a:latin typeface="Tahoma"/>
                <a:ea typeface="Tahoma"/>
                <a:cs typeface="Tahoma"/>
                <a:sym typeface="Tahoma"/>
              </a:rPr>
              <a:t>MAC Facts</a:t>
            </a:r>
            <a:endParaRPr kumimoji="0" lang="en-US" sz="2800" b="1" i="0" u="none" strike="noStrike" cap="none" spc="0" normalizeH="0" baseline="0" dirty="0">
              <a:ln>
                <a:noFill/>
              </a:ln>
              <a:solidFill>
                <a:srgbClr val="000000"/>
              </a:solidFill>
              <a:effectLst/>
              <a:uFillTx/>
              <a:latin typeface="Tahoma"/>
              <a:ea typeface="Tahoma"/>
              <a:cs typeface="Tahoma"/>
              <a:sym typeface="Tahoma"/>
            </a:endParaRPr>
          </a:p>
        </p:txBody>
      </p:sp>
      <p:sp>
        <p:nvSpPr>
          <p:cNvPr id="6" name="TextBox 5"/>
          <p:cNvSpPr txBox="1"/>
          <p:nvPr/>
        </p:nvSpPr>
        <p:spPr>
          <a:xfrm>
            <a:off x="368490" y="1542197"/>
            <a:ext cx="8735723" cy="4154981"/>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r>
              <a:rPr kumimoji="0" lang="en-US" b="0" i="0" u="none" strike="noStrike" cap="none" spc="0" normalizeH="0" baseline="0" dirty="0" smtClean="0">
                <a:ln>
                  <a:noFill/>
                </a:ln>
                <a:solidFill>
                  <a:srgbClr val="000000"/>
                </a:solidFill>
                <a:effectLst/>
                <a:uFillTx/>
                <a:latin typeface="Tahoma"/>
                <a:ea typeface="Tahoma"/>
                <a:cs typeface="Tahoma"/>
                <a:sym typeface="Tahoma"/>
              </a:rPr>
              <a:t>The number of MACs awarded by the government now exceeds</a:t>
            </a:r>
          </a:p>
          <a:p>
            <a:pPr marL="0" marR="0" indent="0" algn="l" defTabSz="914400" rtl="0" fontAlgn="auto" latinLnBrk="1" hangingPunct="0">
              <a:lnSpc>
                <a:spcPct val="100000"/>
              </a:lnSpc>
              <a:spcBef>
                <a:spcPts val="0"/>
              </a:spcBef>
              <a:spcAft>
                <a:spcPts val="0"/>
              </a:spcAft>
              <a:buClrTx/>
              <a:buSzTx/>
              <a:buFontTx/>
              <a:buNone/>
              <a:tabLst/>
            </a:pPr>
            <a:r>
              <a:rPr kumimoji="0" lang="en-US" b="0" i="0" u="none" strike="noStrike" cap="none" spc="0" normalizeH="0" baseline="0" dirty="0" smtClean="0">
                <a:ln>
                  <a:noFill/>
                </a:ln>
                <a:solidFill>
                  <a:srgbClr val="000000"/>
                </a:solidFill>
                <a:effectLst/>
                <a:uFillTx/>
                <a:latin typeface="Tahoma"/>
                <a:ea typeface="Tahoma"/>
                <a:cs typeface="Tahoma"/>
                <a:sym typeface="Tahoma"/>
              </a:rPr>
              <a:t>5,000 and the number is growing every day.</a:t>
            </a:r>
          </a:p>
          <a:p>
            <a:pPr marL="0" marR="0" indent="0" algn="l" defTabSz="914400" rtl="0" fontAlgn="auto" latinLnBrk="1" hangingPunct="0">
              <a:lnSpc>
                <a:spcPct val="100000"/>
              </a:lnSpc>
              <a:spcBef>
                <a:spcPts val="0"/>
              </a:spcBef>
              <a:spcAft>
                <a:spcPts val="0"/>
              </a:spcAft>
              <a:buClrTx/>
              <a:buSzTx/>
              <a:buFontTx/>
              <a:buNone/>
              <a:tabLst/>
            </a:pPr>
            <a:endParaRPr lang="en-US" dirty="0">
              <a:solidFill>
                <a:srgbClr val="000000"/>
              </a:solidFill>
            </a:endParaRPr>
          </a:p>
          <a:p>
            <a:pPr marL="0" marR="0" indent="0" algn="l" defTabSz="914400" rtl="0" fontAlgn="auto" latinLnBrk="1" hangingPunct="0">
              <a:lnSpc>
                <a:spcPct val="100000"/>
              </a:lnSpc>
              <a:spcBef>
                <a:spcPts val="0"/>
              </a:spcBef>
              <a:spcAft>
                <a:spcPts val="0"/>
              </a:spcAft>
              <a:buClrTx/>
              <a:buSzTx/>
              <a:buFontTx/>
              <a:buNone/>
              <a:tabLst/>
            </a:pPr>
            <a:r>
              <a:rPr kumimoji="0" lang="en-US" b="0" i="0" u="none" strike="noStrike" cap="none" spc="0" normalizeH="0" baseline="0" dirty="0" smtClean="0">
                <a:ln>
                  <a:noFill/>
                </a:ln>
                <a:solidFill>
                  <a:srgbClr val="000000"/>
                </a:solidFill>
                <a:effectLst/>
                <a:uFillTx/>
                <a:latin typeface="Tahoma"/>
                <a:ea typeface="Tahoma"/>
                <a:cs typeface="Tahoma"/>
                <a:sym typeface="Tahoma"/>
              </a:rPr>
              <a:t>GSA schedules are MACs.</a:t>
            </a:r>
          </a:p>
          <a:p>
            <a:pPr marL="0" marR="0" indent="0" algn="l" defTabSz="914400" rtl="0" fontAlgn="auto" latinLnBrk="1" hangingPunct="0">
              <a:lnSpc>
                <a:spcPct val="100000"/>
              </a:lnSpc>
              <a:spcBef>
                <a:spcPts val="0"/>
              </a:spcBef>
              <a:spcAft>
                <a:spcPts val="0"/>
              </a:spcAft>
              <a:buClrTx/>
              <a:buSzTx/>
              <a:buFontTx/>
              <a:buNone/>
              <a:tabLst/>
            </a:pPr>
            <a:endParaRPr lang="en-US" dirty="0">
              <a:solidFill>
                <a:srgbClr val="000000"/>
              </a:solidFill>
            </a:endParaRPr>
          </a:p>
          <a:p>
            <a:pPr marL="0" marR="0" indent="0" algn="l" defTabSz="914400" rtl="0" fontAlgn="auto" latinLnBrk="1" hangingPunct="0">
              <a:lnSpc>
                <a:spcPct val="100000"/>
              </a:lnSpc>
              <a:spcBef>
                <a:spcPts val="0"/>
              </a:spcBef>
              <a:spcAft>
                <a:spcPts val="0"/>
              </a:spcAft>
              <a:buClrTx/>
              <a:buSzTx/>
              <a:buFontTx/>
              <a:buNone/>
              <a:tabLst/>
            </a:pPr>
            <a:r>
              <a:rPr kumimoji="0" lang="en-US" b="0" i="0" u="none" strike="noStrike" cap="none" spc="0" normalizeH="0" baseline="0" dirty="0" smtClean="0">
                <a:ln>
                  <a:noFill/>
                </a:ln>
                <a:solidFill>
                  <a:srgbClr val="000000"/>
                </a:solidFill>
                <a:effectLst/>
                <a:uFillTx/>
                <a:latin typeface="Tahoma"/>
                <a:ea typeface="Tahoma"/>
                <a:cs typeface="Tahoma"/>
                <a:sym typeface="Tahoma"/>
              </a:rPr>
              <a:t>GSA schedules have two important characteristics:</a:t>
            </a:r>
          </a:p>
          <a:p>
            <a:pPr marL="0" marR="0" indent="0" algn="l" defTabSz="914400" rtl="0" fontAlgn="auto" latinLnBrk="1" hangingPunct="0">
              <a:lnSpc>
                <a:spcPct val="100000"/>
              </a:lnSpc>
              <a:spcBef>
                <a:spcPts val="0"/>
              </a:spcBef>
              <a:spcAft>
                <a:spcPts val="0"/>
              </a:spcAft>
              <a:buClrTx/>
              <a:buSzTx/>
              <a:buFontTx/>
              <a:buNone/>
              <a:tabLst/>
            </a:pPr>
            <a:endParaRPr lang="en-US" dirty="0">
              <a:solidFill>
                <a:srgbClr val="000000"/>
              </a:solidFill>
            </a:endParaRPr>
          </a:p>
          <a:p>
            <a:pPr marL="342900" marR="0" indent="-342900" algn="l" defTabSz="914400" rtl="0" fontAlgn="auto" latinLnBrk="1" hangingPunct="0">
              <a:lnSpc>
                <a:spcPct val="100000"/>
              </a:lnSpc>
              <a:spcBef>
                <a:spcPts val="0"/>
              </a:spcBef>
              <a:spcAft>
                <a:spcPts val="0"/>
              </a:spcAft>
              <a:buClrTx/>
              <a:buSzTx/>
              <a:buFont typeface="Arial"/>
              <a:buChar char="•"/>
              <a:tabLst/>
            </a:pPr>
            <a:r>
              <a:rPr kumimoji="0" lang="en-US" b="0" i="0" u="none" strike="noStrike" cap="none" spc="0" normalizeH="0" baseline="0" dirty="0" smtClean="0">
                <a:ln>
                  <a:noFill/>
                </a:ln>
                <a:solidFill>
                  <a:srgbClr val="000000"/>
                </a:solidFill>
                <a:effectLst/>
                <a:uFillTx/>
                <a:latin typeface="Tahoma"/>
                <a:ea typeface="Tahoma"/>
                <a:cs typeface="Tahoma"/>
                <a:sym typeface="Tahoma"/>
              </a:rPr>
              <a:t>They are government-wide  contracts that can be used by </a:t>
            </a:r>
          </a:p>
          <a:p>
            <a:pPr marR="0" algn="l" defTabSz="914400" rtl="0" fontAlgn="auto" latinLnBrk="1" hangingPunct="0">
              <a:lnSpc>
                <a:spcPct val="100000"/>
              </a:lnSpc>
              <a:spcBef>
                <a:spcPts val="0"/>
              </a:spcBef>
              <a:spcAft>
                <a:spcPts val="0"/>
              </a:spcAft>
              <a:buClrTx/>
              <a:buSzTx/>
              <a:tabLst/>
            </a:pPr>
            <a:r>
              <a:rPr lang="en-US" dirty="0">
                <a:solidFill>
                  <a:srgbClr val="000000"/>
                </a:solidFill>
              </a:rPr>
              <a:t> </a:t>
            </a:r>
            <a:r>
              <a:rPr lang="en-US" dirty="0" smtClean="0">
                <a:solidFill>
                  <a:srgbClr val="000000"/>
                </a:solidFill>
              </a:rPr>
              <a:t>   </a:t>
            </a:r>
            <a:r>
              <a:rPr kumimoji="0" lang="en-US" b="0" i="0" u="none" strike="noStrike" cap="none" spc="0" normalizeH="0" baseline="0" dirty="0" smtClean="0">
                <a:ln>
                  <a:noFill/>
                </a:ln>
                <a:solidFill>
                  <a:srgbClr val="000000"/>
                </a:solidFill>
                <a:effectLst/>
                <a:uFillTx/>
                <a:latin typeface="Tahoma"/>
                <a:ea typeface="Tahoma"/>
                <a:cs typeface="Tahoma"/>
                <a:sym typeface="Tahoma"/>
              </a:rPr>
              <a:t>any agency or buyer.</a:t>
            </a:r>
          </a:p>
          <a:p>
            <a:pPr marR="0" algn="l" defTabSz="914400" rtl="0" fontAlgn="auto" latinLnBrk="1" hangingPunct="0">
              <a:lnSpc>
                <a:spcPct val="100000"/>
              </a:lnSpc>
              <a:spcBef>
                <a:spcPts val="0"/>
              </a:spcBef>
              <a:spcAft>
                <a:spcPts val="0"/>
              </a:spcAft>
              <a:buClrTx/>
              <a:buSzTx/>
              <a:tabLst/>
            </a:pPr>
            <a:endParaRPr lang="en-US" dirty="0">
              <a:solidFill>
                <a:srgbClr val="000000"/>
              </a:solidFill>
            </a:endParaRPr>
          </a:p>
          <a:p>
            <a:pPr marL="342900" marR="0" indent="-342900" algn="l" defTabSz="914400" rtl="0" fontAlgn="auto" latinLnBrk="1" hangingPunct="0">
              <a:lnSpc>
                <a:spcPct val="100000"/>
              </a:lnSpc>
              <a:spcBef>
                <a:spcPts val="0"/>
              </a:spcBef>
              <a:spcAft>
                <a:spcPts val="0"/>
              </a:spcAft>
              <a:buClrTx/>
              <a:buSzTx/>
              <a:buFont typeface="Arial"/>
              <a:buChar char="•"/>
              <a:tabLst/>
            </a:pPr>
            <a:r>
              <a:rPr kumimoji="0" lang="en-US" b="0" i="0" u="none" strike="noStrike" cap="none" spc="0" normalizeH="0" baseline="0" dirty="0" smtClean="0">
                <a:ln>
                  <a:noFill/>
                </a:ln>
                <a:solidFill>
                  <a:srgbClr val="000000"/>
                </a:solidFill>
                <a:effectLst/>
                <a:uFillTx/>
                <a:latin typeface="Tahoma"/>
                <a:ea typeface="Tahoma"/>
                <a:cs typeface="Tahoma"/>
                <a:sym typeface="Tahoma"/>
              </a:rPr>
              <a:t>They are always open for a bid (proposal).</a:t>
            </a:r>
            <a:endParaRPr kumimoji="0" lang="en-US" b="0" i="0" u="none" strike="noStrike" cap="none" spc="0" normalizeH="0" baseline="0" dirty="0">
              <a:ln>
                <a:noFill/>
              </a:ln>
              <a:solidFill>
                <a:srgbClr val="000000"/>
              </a:solidFill>
              <a:effectLst/>
              <a:uFillTx/>
              <a:latin typeface="Tahoma"/>
              <a:ea typeface="Tahoma"/>
              <a:cs typeface="Tahoma"/>
              <a:sym typeface="Tahoma"/>
            </a:endParaRPr>
          </a:p>
        </p:txBody>
      </p:sp>
    </p:spTree>
    <p:extLst>
      <p:ext uri="{BB962C8B-B14F-4D97-AF65-F5344CB8AC3E}">
        <p14:creationId xmlns:p14="http://schemas.microsoft.com/office/powerpoint/2010/main" val="1870918647"/>
      </p:ext>
    </p:extLst>
  </p:cSld>
  <p:clrMapOvr>
    <a:masterClrMapping/>
  </p:clrMapOvr>
  <p:transition xmlns:p14="http://schemas.microsoft.com/office/powerpoint/2010/main" spd="med"/>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 name="Shape 36"/>
          <p:cNvSpPr>
            <a:spLocks noGrp="1"/>
          </p:cNvSpPr>
          <p:nvPr>
            <p:ph type="title" idx="4294967295"/>
          </p:nvPr>
        </p:nvSpPr>
        <p:spPr>
          <a:xfrm>
            <a:off x="241300" y="114300"/>
            <a:ext cx="5942013" cy="9144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a:defRPr sz="3200">
                <a:effectLst>
                  <a:outerShdw blurRad="12700" dist="25400" dir="2700000" rotWithShape="0">
                    <a:srgbClr val="DDDDDD"/>
                  </a:outerShdw>
                </a:effectLst>
              </a:defRPr>
            </a:lvl1pPr>
          </a:lstStyle>
          <a:p>
            <a:pPr lvl="0">
              <a:defRPr sz="1800">
                <a:effectLst/>
              </a:defRPr>
            </a:pPr>
            <a:r>
              <a:rPr sz="3200" dirty="0">
                <a:effectLst>
                  <a:outerShdw blurRad="12700" dist="25400" dir="2700000" rotWithShape="0">
                    <a:srgbClr val="DDDDDD"/>
                  </a:outerShdw>
                </a:effectLst>
              </a:rPr>
              <a:t>What are GSA Schedules?</a:t>
            </a:r>
          </a:p>
        </p:txBody>
      </p:sp>
      <p:sp>
        <p:nvSpPr>
          <p:cNvPr id="37" name="Shape 37"/>
          <p:cNvSpPr>
            <a:spLocks noGrp="1"/>
          </p:cNvSpPr>
          <p:nvPr>
            <p:ph type="body" idx="4294967295"/>
          </p:nvPr>
        </p:nvSpPr>
        <p:spPr>
          <a:xfrm>
            <a:off x="241300" y="1447799"/>
            <a:ext cx="8229600" cy="4322764"/>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293914" lvl="0" indent="-293914">
              <a:spcBef>
                <a:spcPts val="500"/>
              </a:spcBef>
              <a:buClr>
                <a:srgbClr val="336699"/>
              </a:buClr>
              <a:buFont typeface="Wingdings"/>
              <a:buChar char="▪"/>
              <a:defRPr sz="1800"/>
            </a:pPr>
            <a:r>
              <a:rPr sz="2400" dirty="0"/>
              <a:t>Federal contracts with multiple vendors, with pre-approved prices for their products and services (Multiple Award Contract).</a:t>
            </a:r>
          </a:p>
          <a:p>
            <a:pPr marL="293914" lvl="0" indent="-293914">
              <a:spcBef>
                <a:spcPts val="500"/>
              </a:spcBef>
              <a:buClr>
                <a:srgbClr val="336699"/>
              </a:buClr>
              <a:buFont typeface="Wingdings"/>
              <a:buChar char="▪"/>
              <a:defRPr sz="1800"/>
            </a:pPr>
            <a:r>
              <a:rPr sz="2400" dirty="0"/>
              <a:t>The Sears Catalogue of federal contracting. </a:t>
            </a:r>
          </a:p>
          <a:p>
            <a:pPr marL="293914" lvl="0" indent="-293914">
              <a:spcBef>
                <a:spcPts val="500"/>
              </a:spcBef>
              <a:buClr>
                <a:srgbClr val="336699"/>
              </a:buClr>
              <a:buFont typeface="Wingdings"/>
              <a:buChar char="▪"/>
              <a:defRPr sz="1800"/>
            </a:pPr>
            <a:r>
              <a:rPr sz="2400" dirty="0"/>
              <a:t>The contract is not funded until an order is placed.</a:t>
            </a:r>
          </a:p>
          <a:p>
            <a:pPr marL="293914" lvl="0" indent="-293914">
              <a:spcBef>
                <a:spcPts val="500"/>
              </a:spcBef>
              <a:buClr>
                <a:srgbClr val="336699"/>
              </a:buClr>
              <a:buFont typeface="Wingdings"/>
              <a:buChar char="▪"/>
              <a:defRPr sz="1800"/>
            </a:pPr>
            <a:r>
              <a:rPr sz="2400" dirty="0"/>
              <a:t>Orders are placed against the vendors’ catalogue </a:t>
            </a:r>
            <a:r>
              <a:rPr sz="2400" dirty="0">
                <a:latin typeface="Tahoma Negreta"/>
                <a:ea typeface="Tahoma Negreta"/>
                <a:cs typeface="Tahoma Negreta"/>
                <a:sym typeface="Tahoma Negreta"/>
              </a:rPr>
              <a:t>when the need arises. </a:t>
            </a:r>
            <a:endParaRPr sz="2400" dirty="0"/>
          </a:p>
          <a:p>
            <a:pPr marL="293914" lvl="0" indent="-293914">
              <a:spcBef>
                <a:spcPts val="500"/>
              </a:spcBef>
              <a:buClr>
                <a:srgbClr val="336699"/>
              </a:buClr>
              <a:buFont typeface="Wingdings"/>
              <a:buChar char="▪"/>
              <a:defRPr sz="1800"/>
            </a:pPr>
            <a:r>
              <a:rPr sz="2400" dirty="0"/>
              <a:t>GSA schedules represent about 20 % of all new federal contracts.</a:t>
            </a:r>
          </a:p>
          <a:p>
            <a:pPr marL="293914" lvl="0" indent="-293914">
              <a:spcBef>
                <a:spcPts val="500"/>
              </a:spcBef>
              <a:buClr>
                <a:srgbClr val="336699"/>
              </a:buClr>
              <a:buFont typeface="Wingdings"/>
              <a:buChar char="▪"/>
              <a:defRPr sz="1800"/>
            </a:pPr>
            <a:r>
              <a:rPr sz="2400" dirty="0"/>
              <a:t>$ 60 plus billions a year is ordered through schedules.</a:t>
            </a:r>
          </a:p>
        </p:txBody>
      </p:sp>
    </p:spTree>
  </p:cSld>
  <p:clrMapOvr>
    <a:masterClrMapping/>
  </p:clrMapOvr>
  <p:transition xmlns:p14="http://schemas.microsoft.com/office/powerpoint/2010/main" spd="med"/>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9" name="Shape 39"/>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p>
            <a:pPr lvl="0" algn="l" defTabSz="841247">
              <a:defRPr sz="1800"/>
            </a:pPr>
            <a:r>
              <a:rPr sz="2944">
                <a:effectLst>
                  <a:outerShdw blurRad="11684" dist="23368" dir="2700000" rotWithShape="0">
                    <a:srgbClr val="DDDDDD"/>
                  </a:outerShdw>
                </a:effectLst>
              </a:rPr>
              <a:t>What are GSA Schedules </a:t>
            </a:r>
            <a:r>
              <a:rPr sz="2208">
                <a:effectLst>
                  <a:outerShdw blurRad="11684" dist="23368" dir="2700000" rotWithShape="0">
                    <a:srgbClr val="DDDDDD"/>
                  </a:outerShdw>
                </a:effectLst>
              </a:rPr>
              <a:t>continued…</a:t>
            </a:r>
          </a:p>
        </p:txBody>
      </p:sp>
      <p:sp>
        <p:nvSpPr>
          <p:cNvPr id="40" name="Shape 40"/>
          <p:cNvSpPr>
            <a:spLocks noGrp="1"/>
          </p:cNvSpPr>
          <p:nvPr>
            <p:ph type="body" idx="4294967295"/>
          </p:nvPr>
        </p:nvSpPr>
        <p:spPr>
          <a:xfrm>
            <a:off x="304800" y="1600200"/>
            <a:ext cx="8458200" cy="45259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lvl="0" defTabSz="896111">
              <a:buFont typeface="Arial"/>
              <a:buChar char="•"/>
              <a:defRPr sz="1800"/>
            </a:pPr>
            <a:r>
              <a:rPr sz="2400" u="sng" dirty="0">
                <a:solidFill>
                  <a:srgbClr val="009999"/>
                </a:solidFill>
                <a:uFill>
                  <a:solidFill>
                    <a:srgbClr val="009999"/>
                  </a:solidFill>
                </a:uFill>
                <a:hlinkClick r:id="rId2"/>
              </a:rPr>
              <a:t>40 Specific GSA Schedules</a:t>
            </a:r>
            <a:r>
              <a:rPr sz="2400" dirty="0"/>
              <a:t> cover almost all products and services offered commercially. (A company usually needs one of the 40 schedules to sell their products and services)</a:t>
            </a:r>
            <a:r>
              <a:rPr sz="2400" dirty="0" smtClean="0"/>
              <a:t>.</a:t>
            </a:r>
            <a:endParaRPr lang="en-US" sz="2400" dirty="0" smtClean="0"/>
          </a:p>
          <a:p>
            <a:pPr marL="0" lvl="0" indent="0" defTabSz="896111">
              <a:buNone/>
              <a:defRPr sz="1800"/>
            </a:pPr>
            <a:r>
              <a:rPr sz="2400" dirty="0" smtClean="0"/>
              <a:t> </a:t>
            </a:r>
            <a:endParaRPr sz="2400" dirty="0"/>
          </a:p>
          <a:p>
            <a:pPr lvl="0" defTabSz="896111">
              <a:buFont typeface="Arial"/>
              <a:buChar char="•"/>
              <a:defRPr sz="1800"/>
            </a:pPr>
            <a:r>
              <a:rPr sz="2400" dirty="0"/>
              <a:t>Schedules may be used by any federal agency anywhere in the world and by state and local government in selected cases</a:t>
            </a:r>
            <a:r>
              <a:rPr sz="2400" dirty="0" smtClean="0"/>
              <a:t>.</a:t>
            </a:r>
            <a:endParaRPr lang="en-US" sz="2400" dirty="0" smtClean="0"/>
          </a:p>
          <a:p>
            <a:pPr marL="0" lvl="0" indent="0" defTabSz="896111">
              <a:buNone/>
              <a:defRPr sz="1800"/>
            </a:pPr>
            <a:endParaRPr sz="2400" dirty="0"/>
          </a:p>
          <a:p>
            <a:pPr lvl="0" defTabSz="896111">
              <a:buFont typeface="Arial"/>
              <a:buChar char="•"/>
              <a:defRPr sz="1800"/>
            </a:pPr>
            <a:r>
              <a:rPr sz="2400" dirty="0"/>
              <a:t>Around 21,000 vendors now hold GSA schedule contracts (more later on why that shouldn’t scare you).</a:t>
            </a:r>
          </a:p>
        </p:txBody>
      </p:sp>
    </p:spTree>
  </p:cSld>
  <p:clrMapOvr>
    <a:masterClrMapping/>
  </p:clrMapOvr>
  <p:transition xmlns:p14="http://schemas.microsoft.com/office/powerpoint/2010/main" spd="med"/>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Shape 42"/>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a:defRPr sz="3200">
                <a:effectLst>
                  <a:outerShdw blurRad="12700" dist="25400" dir="2700000" rotWithShape="0">
                    <a:srgbClr val="DDDDDD"/>
                  </a:outerShdw>
                </a:effectLst>
              </a:defRPr>
            </a:lvl1pPr>
          </a:lstStyle>
          <a:p>
            <a:pPr lvl="0">
              <a:defRPr sz="1800">
                <a:effectLst/>
              </a:defRPr>
            </a:pPr>
            <a:r>
              <a:rPr sz="3200" dirty="0">
                <a:effectLst>
                  <a:outerShdw blurRad="12700" dist="25400" dir="2700000" rotWithShape="0">
                    <a:srgbClr val="DDDDDD"/>
                  </a:outerShdw>
                </a:effectLst>
              </a:rPr>
              <a:t>More on schedules</a:t>
            </a:r>
          </a:p>
        </p:txBody>
      </p:sp>
      <p:sp>
        <p:nvSpPr>
          <p:cNvPr id="43" name="Shape 43"/>
          <p:cNvSpPr>
            <a:spLocks noGrp="1"/>
          </p:cNvSpPr>
          <p:nvPr>
            <p:ph type="body" idx="4294967295"/>
          </p:nvPr>
        </p:nvSpPr>
        <p:spPr>
          <a:xfrm>
            <a:off x="304800" y="1600200"/>
            <a:ext cx="8458200" cy="45259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lvl="0">
              <a:spcBef>
                <a:spcPts val="500"/>
              </a:spcBef>
              <a:buClr>
                <a:srgbClr val="336699"/>
              </a:buClr>
              <a:buFont typeface="Arial"/>
              <a:buChar char="•"/>
              <a:defRPr sz="1800"/>
            </a:pPr>
            <a:r>
              <a:rPr sz="2400" dirty="0"/>
              <a:t>5 Year firm contracts with three, five-year option periods for a total of 20 years</a:t>
            </a:r>
          </a:p>
          <a:p>
            <a:pPr lvl="0">
              <a:buClr>
                <a:srgbClr val="336699"/>
              </a:buClr>
              <a:buFont typeface="Arial"/>
              <a:buChar char="•"/>
              <a:defRPr sz="1800"/>
            </a:pPr>
            <a:endParaRPr sz="2400" dirty="0"/>
          </a:p>
          <a:p>
            <a:pPr lvl="0">
              <a:spcBef>
                <a:spcPts val="500"/>
              </a:spcBef>
              <a:buClr>
                <a:srgbClr val="336699"/>
              </a:buClr>
              <a:buFont typeface="Arial"/>
              <a:buChar char="•"/>
              <a:defRPr sz="1800"/>
            </a:pPr>
            <a:r>
              <a:rPr sz="2400" dirty="0"/>
              <a:t>Option years are usually exercised if you have sales through the contract</a:t>
            </a:r>
          </a:p>
          <a:p>
            <a:pPr lvl="0">
              <a:buClr>
                <a:srgbClr val="336699"/>
              </a:buClr>
              <a:buFont typeface="Arial"/>
              <a:buChar char="•"/>
              <a:defRPr sz="1800"/>
            </a:pPr>
            <a:endParaRPr sz="2400" dirty="0"/>
          </a:p>
          <a:p>
            <a:pPr lvl="0">
              <a:spcBef>
                <a:spcPts val="500"/>
              </a:spcBef>
              <a:buClr>
                <a:srgbClr val="336699"/>
              </a:buClr>
              <a:buFont typeface="Arial"/>
              <a:buChar char="•"/>
              <a:defRPr sz="1800"/>
            </a:pPr>
            <a:r>
              <a:rPr sz="2400" dirty="0"/>
              <a:t>Contract cancelled if you don’t have $ 25,000 of cumulative sales over the first 2 years of the contract</a:t>
            </a:r>
          </a:p>
        </p:txBody>
      </p:sp>
    </p:spTree>
  </p:cSld>
  <p:clrMapOvr>
    <a:masterClrMapping/>
  </p:clrMapOvr>
  <p:transition xmlns:p14="http://schemas.microsoft.com/office/powerpoint/2010/main" spd="med"/>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2" name="Shape 42"/>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a:defRPr sz="3200">
                <a:effectLst>
                  <a:outerShdw blurRad="12700" dist="25400" dir="2700000" rotWithShape="0">
                    <a:srgbClr val="DDDDDD"/>
                  </a:outerShdw>
                </a:effectLst>
              </a:defRPr>
            </a:lvl1pPr>
          </a:lstStyle>
          <a:p>
            <a:pPr lvl="0">
              <a:defRPr sz="1800">
                <a:effectLst/>
              </a:defRPr>
            </a:pPr>
            <a:r>
              <a:rPr sz="3200" dirty="0">
                <a:effectLst>
                  <a:outerShdw blurRad="12700" dist="25400" dir="2700000" rotWithShape="0">
                    <a:srgbClr val="DDDDDD"/>
                  </a:outerShdw>
                </a:effectLst>
              </a:rPr>
              <a:t>More on schedules</a:t>
            </a:r>
          </a:p>
        </p:txBody>
      </p:sp>
      <p:sp>
        <p:nvSpPr>
          <p:cNvPr id="43" name="Shape 43"/>
          <p:cNvSpPr>
            <a:spLocks noGrp="1"/>
          </p:cNvSpPr>
          <p:nvPr>
            <p:ph type="body" idx="4294967295"/>
          </p:nvPr>
        </p:nvSpPr>
        <p:spPr>
          <a:xfrm>
            <a:off x="304800" y="1600200"/>
            <a:ext cx="8458200" cy="45259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lvl="0">
              <a:spcBef>
                <a:spcPts val="500"/>
              </a:spcBef>
              <a:buClr>
                <a:srgbClr val="336699"/>
              </a:buClr>
              <a:buFont typeface="Arial"/>
              <a:buChar char="•"/>
              <a:defRPr sz="1800"/>
            </a:pPr>
            <a:r>
              <a:rPr sz="2400" dirty="0"/>
              <a:t>5 Year firm contracts with three, five-year option periods for a total of 20 years</a:t>
            </a:r>
          </a:p>
          <a:p>
            <a:pPr lvl="0">
              <a:buClr>
                <a:srgbClr val="336699"/>
              </a:buClr>
              <a:buFont typeface="Arial"/>
              <a:buChar char="•"/>
              <a:defRPr sz="1800"/>
            </a:pPr>
            <a:endParaRPr sz="2400" dirty="0"/>
          </a:p>
          <a:p>
            <a:pPr lvl="0">
              <a:spcBef>
                <a:spcPts val="500"/>
              </a:spcBef>
              <a:buClr>
                <a:srgbClr val="336699"/>
              </a:buClr>
              <a:buFont typeface="Arial"/>
              <a:buChar char="•"/>
              <a:defRPr sz="1800"/>
            </a:pPr>
            <a:r>
              <a:rPr sz="2400" dirty="0"/>
              <a:t>Option years are usually exercised if you have sales through the contract</a:t>
            </a:r>
          </a:p>
          <a:p>
            <a:pPr lvl="0">
              <a:buClr>
                <a:srgbClr val="336699"/>
              </a:buClr>
              <a:buFont typeface="Arial"/>
              <a:buChar char="•"/>
              <a:defRPr sz="1800"/>
            </a:pPr>
            <a:endParaRPr sz="2400" dirty="0"/>
          </a:p>
          <a:p>
            <a:pPr lvl="0">
              <a:spcBef>
                <a:spcPts val="500"/>
              </a:spcBef>
              <a:buClr>
                <a:srgbClr val="336699"/>
              </a:buClr>
              <a:buFont typeface="Arial"/>
              <a:buChar char="•"/>
              <a:defRPr sz="1800"/>
            </a:pPr>
            <a:r>
              <a:rPr sz="2400" dirty="0"/>
              <a:t>Contract cancelled if you don’t have $ 25,000 of cumulative sales over the first 2 years of the contract</a:t>
            </a:r>
          </a:p>
        </p:txBody>
      </p:sp>
    </p:spTree>
    <p:extLst>
      <p:ext uri="{BB962C8B-B14F-4D97-AF65-F5344CB8AC3E}">
        <p14:creationId xmlns:p14="http://schemas.microsoft.com/office/powerpoint/2010/main" val="3115099440"/>
      </p:ext>
    </p:extLst>
  </p:cSld>
  <p:clrMapOvr>
    <a:masterClrMapping/>
  </p:clrMapOvr>
  <p:transition xmlns:p14="http://schemas.microsoft.com/office/powerpoint/2010/main" spd="med"/>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5" name="Shape 45"/>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a:defRPr sz="3200">
                <a:effectLst>
                  <a:outerShdw blurRad="12700" dist="25400" dir="2700000" rotWithShape="0">
                    <a:srgbClr val="DDDDDD"/>
                  </a:outerShdw>
                </a:effectLst>
              </a:defRPr>
            </a:lvl1pPr>
          </a:lstStyle>
          <a:p>
            <a:pPr lvl="0">
              <a:defRPr sz="1800">
                <a:effectLst/>
              </a:defRPr>
            </a:pPr>
            <a:r>
              <a:rPr sz="3200">
                <a:effectLst>
                  <a:outerShdw blurRad="12700" dist="25400" dir="2700000" rotWithShape="0">
                    <a:srgbClr val="DDDDDD"/>
                  </a:outerShdw>
                </a:effectLst>
              </a:rPr>
              <a:t>Why do schedules exist?</a:t>
            </a:r>
          </a:p>
        </p:txBody>
      </p:sp>
      <p:sp>
        <p:nvSpPr>
          <p:cNvPr id="46" name="Shape 46"/>
          <p:cNvSpPr>
            <a:spLocks noGrp="1"/>
          </p:cNvSpPr>
          <p:nvPr>
            <p:ph type="body" idx="4294967295"/>
          </p:nvPr>
        </p:nvSpPr>
        <p:spPr>
          <a:xfrm>
            <a:off x="304800" y="1295400"/>
            <a:ext cx="8458200" cy="48307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0" lvl="0" indent="0">
              <a:buSzTx/>
              <a:buNone/>
              <a:defRPr sz="1800"/>
            </a:pPr>
            <a:r>
              <a:rPr sz="2800" dirty="0"/>
              <a:t>GSA schedule contracts provide buyers with an approved method within federal purchasing rules that:</a:t>
            </a:r>
          </a:p>
          <a:p>
            <a:pPr marL="0" lvl="0" indent="0">
              <a:buSzTx/>
              <a:buNone/>
              <a:defRPr sz="1800"/>
            </a:pPr>
            <a:endParaRPr sz="800" dirty="0"/>
          </a:p>
          <a:p>
            <a:pPr marL="742950" lvl="1" indent="-285750">
              <a:spcBef>
                <a:spcPts val="500"/>
              </a:spcBef>
              <a:buClr>
                <a:srgbClr val="336699"/>
              </a:buClr>
              <a:buFont typeface="Wingdings"/>
              <a:defRPr sz="1800"/>
            </a:pPr>
            <a:r>
              <a:rPr sz="2400" dirty="0"/>
              <a:t>Limits competition</a:t>
            </a:r>
          </a:p>
          <a:p>
            <a:pPr marL="285750" lvl="1" indent="171450">
              <a:spcBef>
                <a:spcPts val="500"/>
              </a:spcBef>
              <a:buSzTx/>
              <a:buNone/>
              <a:defRPr sz="1800"/>
            </a:pPr>
            <a:endParaRPr sz="1400" dirty="0"/>
          </a:p>
          <a:p>
            <a:pPr marL="742950" lvl="1" indent="-285750">
              <a:spcBef>
                <a:spcPts val="500"/>
              </a:spcBef>
              <a:buClr>
                <a:srgbClr val="336699"/>
              </a:buClr>
              <a:buFont typeface="Wingdings"/>
              <a:defRPr sz="1800"/>
            </a:pPr>
            <a:r>
              <a:rPr sz="2400" dirty="0"/>
              <a:t>Avoids lengthy and costly public procurements</a:t>
            </a:r>
          </a:p>
          <a:p>
            <a:pPr marL="742950" lvl="1" indent="-285750">
              <a:spcBef>
                <a:spcPts val="500"/>
              </a:spcBef>
              <a:buClr>
                <a:srgbClr val="336699"/>
              </a:buClr>
              <a:buFont typeface="Wingdings"/>
              <a:defRPr sz="1800"/>
            </a:pPr>
            <a:endParaRPr sz="1400" dirty="0"/>
          </a:p>
          <a:p>
            <a:pPr marL="742950" lvl="1" indent="-285750">
              <a:spcBef>
                <a:spcPts val="500"/>
              </a:spcBef>
              <a:buClr>
                <a:srgbClr val="336699"/>
              </a:buClr>
              <a:buFont typeface="Wingdings"/>
              <a:defRPr sz="1800"/>
            </a:pPr>
            <a:r>
              <a:rPr sz="2400" dirty="0"/>
              <a:t>Allows a purchase to be quickly</a:t>
            </a:r>
          </a:p>
          <a:p>
            <a:pPr marL="285750" lvl="1" indent="171450">
              <a:spcBef>
                <a:spcPts val="500"/>
              </a:spcBef>
              <a:buSzTx/>
              <a:buNone/>
              <a:defRPr sz="1800"/>
            </a:pPr>
            <a:endParaRPr sz="1600" dirty="0"/>
          </a:p>
          <a:p>
            <a:pPr marL="0" lvl="0" indent="0">
              <a:buSzTx/>
              <a:buNone/>
              <a:defRPr sz="1800"/>
            </a:pPr>
            <a:r>
              <a:rPr sz="2800" dirty="0"/>
              <a:t>What if your business had to wait 270 days to make a purchase?</a:t>
            </a:r>
          </a:p>
        </p:txBody>
      </p:sp>
    </p:spTree>
  </p:cSld>
  <p:clrMapOvr>
    <a:masterClrMapping/>
  </p:clrMapOvr>
  <p:transition xmlns:p14="http://schemas.microsoft.com/office/powerpoint/2010/main" spd="med"/>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8" name="Shape 48"/>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p>
            <a:pPr lvl="0" algn="l">
              <a:defRPr sz="1800"/>
            </a:pPr>
            <a:r>
              <a:rPr sz="3200">
                <a:effectLst>
                  <a:outerShdw blurRad="12700" dist="25400" dir="2700000" rotWithShape="0">
                    <a:srgbClr val="DDDDDD"/>
                  </a:outerShdw>
                </a:effectLst>
              </a:rPr>
              <a:t>Why do schedules exist </a:t>
            </a:r>
            <a:br>
              <a:rPr sz="3200">
                <a:effectLst>
                  <a:outerShdw blurRad="12700" dist="25400" dir="2700000" rotWithShape="0">
                    <a:srgbClr val="DDDDDD"/>
                  </a:outerShdw>
                </a:effectLst>
              </a:rPr>
            </a:br>
            <a:r>
              <a:rPr sz="1400">
                <a:effectLst>
                  <a:outerShdw blurRad="12700" dist="25400" dir="2700000" rotWithShape="0">
                    <a:srgbClr val="DDDDDD"/>
                  </a:outerShdw>
                </a:effectLst>
              </a:rPr>
              <a:t>continued…</a:t>
            </a:r>
          </a:p>
        </p:txBody>
      </p:sp>
      <p:sp>
        <p:nvSpPr>
          <p:cNvPr id="49" name="Shape 49"/>
          <p:cNvSpPr>
            <a:spLocks noGrp="1"/>
          </p:cNvSpPr>
          <p:nvPr>
            <p:ph type="body" idx="4294967295"/>
          </p:nvPr>
        </p:nvSpPr>
        <p:spPr>
          <a:xfrm>
            <a:off x="304800" y="1600200"/>
            <a:ext cx="8458200" cy="45259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lvl="0">
              <a:buSzTx/>
              <a:buFont typeface="Arial"/>
              <a:buChar char="•"/>
              <a:defRPr sz="1800"/>
            </a:pPr>
            <a:r>
              <a:rPr sz="2400" dirty="0"/>
              <a:t>GSA Schedules are the oldest and largest of thousands of Multiple Award Contracts (MACs).</a:t>
            </a:r>
          </a:p>
          <a:p>
            <a:pPr lvl="0">
              <a:buSzTx/>
              <a:buFont typeface="Arial"/>
              <a:buChar char="•"/>
              <a:defRPr sz="1800"/>
            </a:pPr>
            <a:endParaRPr sz="2400" dirty="0"/>
          </a:p>
          <a:p>
            <a:pPr lvl="0">
              <a:buSzTx/>
              <a:buFont typeface="Arial"/>
              <a:buChar char="•"/>
              <a:defRPr sz="1800"/>
            </a:pPr>
            <a:r>
              <a:rPr sz="2400" dirty="0"/>
              <a:t>Other MACs are only open for bids for a set period (30 – 60 days) and then close. This shuts out any companies who did not receive an award.  </a:t>
            </a:r>
          </a:p>
          <a:p>
            <a:pPr lvl="0">
              <a:buSzTx/>
              <a:buFont typeface="Arial"/>
              <a:buChar char="•"/>
              <a:defRPr sz="1800"/>
            </a:pPr>
            <a:endParaRPr sz="2400" dirty="0"/>
          </a:p>
          <a:p>
            <a:pPr lvl="0">
              <a:buSzTx/>
              <a:buFont typeface="Arial"/>
              <a:buChar char="•"/>
              <a:defRPr sz="1800"/>
            </a:pPr>
            <a:r>
              <a:rPr sz="2400" dirty="0"/>
              <a:t>Always open for a proposal from small businesses and businesses new to the federal market (this feature is unique to GSA schedules).</a:t>
            </a:r>
          </a:p>
        </p:txBody>
      </p:sp>
    </p:spTree>
  </p:cSld>
  <p:clrMapOvr>
    <a:masterClrMapping/>
  </p:clrMapOvr>
  <p:transition xmlns:p14="http://schemas.microsoft.com/office/powerpoint/2010/main" spd="med"/>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 name="Shape 51"/>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defTabSz="740663">
              <a:defRPr sz="2592">
                <a:effectLst>
                  <a:outerShdw blurRad="10287" dist="20574" dir="2700000" rotWithShape="0">
                    <a:srgbClr val="DDDDDD"/>
                  </a:outerShdw>
                </a:effectLst>
              </a:defRPr>
            </a:lvl1pPr>
          </a:lstStyle>
          <a:p>
            <a:pPr lvl="0">
              <a:defRPr sz="1800">
                <a:effectLst/>
              </a:defRPr>
            </a:pPr>
            <a:r>
              <a:rPr sz="2592">
                <a:effectLst>
                  <a:outerShdw blurRad="10287" dist="20574" dir="2700000" rotWithShape="0">
                    <a:srgbClr val="DDDDDD"/>
                  </a:outerShdw>
                </a:effectLst>
              </a:rPr>
              <a:t>Unique Features of GSA Schedules</a:t>
            </a:r>
          </a:p>
        </p:txBody>
      </p:sp>
      <p:sp>
        <p:nvSpPr>
          <p:cNvPr id="52" name="Shape 52"/>
          <p:cNvSpPr>
            <a:spLocks noGrp="1"/>
          </p:cNvSpPr>
          <p:nvPr>
            <p:ph type="body" idx="4294967295"/>
          </p:nvPr>
        </p:nvSpPr>
        <p:spPr>
          <a:xfrm>
            <a:off x="304800" y="1600200"/>
            <a:ext cx="8458200" cy="45259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lvl="0">
              <a:spcBef>
                <a:spcPts val="500"/>
              </a:spcBef>
              <a:buClr>
                <a:srgbClr val="336699"/>
              </a:buClr>
              <a:buFont typeface="Arial"/>
              <a:buChar char="•"/>
              <a:defRPr sz="1800"/>
            </a:pPr>
            <a:r>
              <a:rPr sz="2400" dirty="0"/>
              <a:t>Always open for a proposal</a:t>
            </a:r>
          </a:p>
          <a:p>
            <a:pPr lvl="0">
              <a:buClr>
                <a:srgbClr val="336699"/>
              </a:buClr>
              <a:buFont typeface="Arial"/>
              <a:buChar char="•"/>
              <a:defRPr sz="1800"/>
            </a:pPr>
            <a:endParaRPr sz="2400" dirty="0"/>
          </a:p>
          <a:p>
            <a:pPr lvl="0">
              <a:spcBef>
                <a:spcPts val="500"/>
              </a:spcBef>
              <a:buClr>
                <a:srgbClr val="336699"/>
              </a:buClr>
              <a:buFont typeface="Arial"/>
              <a:buChar char="•"/>
              <a:defRPr sz="1800"/>
            </a:pPr>
            <a:r>
              <a:rPr sz="2400" dirty="0"/>
              <a:t>40 schedules cover almost every commercial product and service</a:t>
            </a:r>
          </a:p>
          <a:p>
            <a:pPr lvl="0">
              <a:buClr>
                <a:srgbClr val="336699"/>
              </a:buClr>
              <a:buFont typeface="Arial"/>
              <a:buChar char="•"/>
              <a:defRPr sz="1800"/>
            </a:pPr>
            <a:endParaRPr sz="2400" dirty="0"/>
          </a:p>
          <a:p>
            <a:pPr lvl="0">
              <a:spcBef>
                <a:spcPts val="500"/>
              </a:spcBef>
              <a:buClr>
                <a:srgbClr val="336699"/>
              </a:buClr>
              <a:buFont typeface="Arial"/>
              <a:buChar char="•"/>
              <a:defRPr sz="1800"/>
            </a:pPr>
            <a:r>
              <a:rPr sz="2400" dirty="0"/>
              <a:t>A/E services and construction are exceptions</a:t>
            </a:r>
          </a:p>
          <a:p>
            <a:pPr lvl="0">
              <a:buClr>
                <a:srgbClr val="336699"/>
              </a:buClr>
              <a:buFont typeface="Arial"/>
              <a:buChar char="•"/>
              <a:defRPr sz="1800"/>
            </a:pPr>
            <a:endParaRPr sz="2400" dirty="0"/>
          </a:p>
          <a:p>
            <a:pPr lvl="0">
              <a:spcBef>
                <a:spcPts val="500"/>
              </a:spcBef>
              <a:buClr>
                <a:srgbClr val="336699"/>
              </a:buClr>
              <a:buFont typeface="Arial"/>
              <a:buChar char="•"/>
              <a:defRPr sz="1800"/>
            </a:pPr>
            <a:r>
              <a:rPr sz="2400" dirty="0"/>
              <a:t>GSA uses your own commercial pricing to negotiate GSA prices </a:t>
            </a:r>
          </a:p>
        </p:txBody>
      </p:sp>
    </p:spTree>
  </p:cSld>
  <p:clrMapOvr>
    <a:masterClrMapping/>
  </p:clrMapOvr>
  <p:transition xmlns:p14="http://schemas.microsoft.com/office/powerpoint/2010/main" spd="med"/>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4" name="Shape 54"/>
          <p:cNvSpPr>
            <a:spLocks noGrp="1"/>
          </p:cNvSpPr>
          <p:nvPr>
            <p:ph type="title" idx="4294967295"/>
          </p:nvPr>
        </p:nvSpPr>
        <p:spPr>
          <a:xfrm>
            <a:off x="152400" y="304800"/>
            <a:ext cx="5791200" cy="6858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fontScale="90000"/>
          </a:bodyPr>
          <a:lstStyle/>
          <a:p>
            <a:pPr lvl="0" algn="l" defTabSz="457200">
              <a:defRPr sz="1800"/>
            </a:pPr>
            <a:r>
              <a:rPr dirty="0"/>
              <a:t/>
            </a:r>
            <a:br>
              <a:rPr dirty="0"/>
            </a:br>
            <a:r>
              <a:rPr sz="2700" dirty="0"/>
              <a:t>What are the qualifications criteria for obtaining a schedule contract?</a:t>
            </a:r>
            <a:br>
              <a:rPr sz="2700" dirty="0"/>
            </a:br>
            <a:endParaRPr sz="2700" dirty="0"/>
          </a:p>
        </p:txBody>
      </p:sp>
      <p:sp>
        <p:nvSpPr>
          <p:cNvPr id="55" name="Shape 55"/>
          <p:cNvSpPr>
            <a:spLocks noGrp="1"/>
          </p:cNvSpPr>
          <p:nvPr>
            <p:ph type="body" idx="4294967295"/>
          </p:nvPr>
        </p:nvSpPr>
        <p:spPr>
          <a:xfrm>
            <a:off x="304800" y="1377414"/>
            <a:ext cx="8458200" cy="4748749"/>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lvl="0" defTabSz="877823">
              <a:spcBef>
                <a:spcPts val="500"/>
              </a:spcBef>
              <a:buFont typeface="Arial"/>
              <a:buChar char="•"/>
              <a:defRPr sz="1800"/>
            </a:pPr>
            <a:r>
              <a:rPr sz="2304" dirty="0"/>
              <a:t>2 years in business </a:t>
            </a:r>
          </a:p>
          <a:p>
            <a:pPr lvl="0" defTabSz="877823">
              <a:buFont typeface="Arial"/>
              <a:buChar char="•"/>
              <a:defRPr sz="1800"/>
            </a:pPr>
            <a:endParaRPr sz="1056" dirty="0"/>
          </a:p>
          <a:p>
            <a:pPr lvl="0" defTabSz="877823">
              <a:spcBef>
                <a:spcPts val="500"/>
              </a:spcBef>
              <a:buFont typeface="Arial"/>
              <a:buChar char="•"/>
              <a:defRPr sz="1800"/>
            </a:pPr>
            <a:r>
              <a:rPr sz="2304" dirty="0"/>
              <a:t>Services – have sold the service</a:t>
            </a:r>
          </a:p>
          <a:p>
            <a:pPr lvl="0" defTabSz="877823">
              <a:buSzTx/>
              <a:buFont typeface="Arial"/>
              <a:buChar char="•"/>
              <a:defRPr sz="1800"/>
            </a:pPr>
            <a:endParaRPr sz="1056" dirty="0"/>
          </a:p>
          <a:p>
            <a:pPr lvl="0" defTabSz="877823">
              <a:spcBef>
                <a:spcPts val="500"/>
              </a:spcBef>
              <a:buFont typeface="Arial"/>
              <a:buChar char="•"/>
              <a:defRPr sz="1800"/>
            </a:pPr>
            <a:r>
              <a:rPr sz="2304" dirty="0"/>
              <a:t>Products - have a published price list</a:t>
            </a:r>
          </a:p>
          <a:p>
            <a:pPr lvl="0" defTabSz="877823">
              <a:buSzTx/>
              <a:buFont typeface="Arial"/>
              <a:buChar char="•"/>
              <a:defRPr sz="1800"/>
            </a:pPr>
            <a:endParaRPr sz="1056" dirty="0"/>
          </a:p>
          <a:p>
            <a:pPr lvl="0" defTabSz="877823">
              <a:spcBef>
                <a:spcPts val="500"/>
              </a:spcBef>
              <a:buFont typeface="Arial"/>
              <a:buChar char="•"/>
              <a:defRPr sz="1800"/>
            </a:pPr>
            <a:r>
              <a:rPr sz="2304" dirty="0"/>
              <a:t>Decent financial condition (can you make payroll?)</a:t>
            </a:r>
          </a:p>
          <a:p>
            <a:pPr lvl="0" defTabSz="877823">
              <a:buSzTx/>
              <a:buFont typeface="Arial"/>
              <a:buChar char="•"/>
              <a:defRPr sz="1800"/>
            </a:pPr>
            <a:endParaRPr sz="1056" dirty="0"/>
          </a:p>
          <a:p>
            <a:pPr lvl="0" defTabSz="877823">
              <a:spcBef>
                <a:spcPts val="500"/>
              </a:spcBef>
              <a:buFont typeface="Arial"/>
              <a:buChar char="•"/>
              <a:defRPr sz="1800"/>
            </a:pPr>
            <a:r>
              <a:rPr sz="2304" dirty="0"/>
              <a:t>Most business can be </a:t>
            </a:r>
            <a:r>
              <a:rPr sz="2304" dirty="0">
                <a:latin typeface="Tahoma Negreta"/>
                <a:ea typeface="Tahoma Negreta"/>
                <a:cs typeface="Tahoma Negreta"/>
                <a:sym typeface="Tahoma Negreta"/>
              </a:rPr>
              <a:t>reasonably confident</a:t>
            </a:r>
            <a:r>
              <a:rPr sz="2304" dirty="0"/>
              <a:t> that they will receive a GSA schedule award if they meet the above criteria. </a:t>
            </a:r>
          </a:p>
          <a:p>
            <a:pPr lvl="0" defTabSz="877823">
              <a:buSzTx/>
              <a:buFont typeface="Arial"/>
              <a:buChar char="•"/>
              <a:defRPr sz="1800"/>
            </a:pPr>
            <a:endParaRPr sz="1056" dirty="0"/>
          </a:p>
          <a:p>
            <a:pPr lvl="0" defTabSz="877823">
              <a:spcBef>
                <a:spcPts val="500"/>
              </a:spcBef>
              <a:buFont typeface="Arial"/>
              <a:buChar char="•"/>
              <a:defRPr sz="1800"/>
            </a:pPr>
            <a:r>
              <a:rPr sz="2304" dirty="0"/>
              <a:t>Resubmittal of proposals: It is never over</a:t>
            </a:r>
          </a:p>
        </p:txBody>
      </p:sp>
    </p:spTree>
  </p:cSld>
  <p:clrMapOvr>
    <a:masterClrMapping/>
  </p:clrMapOvr>
  <p:transition xmlns:p14="http://schemas.microsoft.com/office/powerpoint/2010/main" spd="med"/>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7" name="Shape 57"/>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defTabSz="832104">
              <a:defRPr sz="2548">
                <a:effectLst>
                  <a:outerShdw blurRad="11557" dist="23114" dir="2700000" rotWithShape="0">
                    <a:srgbClr val="DDDDDD"/>
                  </a:outerShdw>
                </a:effectLst>
              </a:defRPr>
            </a:lvl1pPr>
          </a:lstStyle>
          <a:p>
            <a:pPr lvl="0">
              <a:defRPr sz="1800">
                <a:effectLst/>
              </a:defRPr>
            </a:pPr>
            <a:r>
              <a:rPr sz="2548">
                <a:effectLst>
                  <a:outerShdw blurRad="11557" dist="23114" dir="2700000" rotWithShape="0">
                    <a:srgbClr val="DDDDDD"/>
                  </a:outerShdw>
                </a:effectLst>
              </a:rPr>
              <a:t>Which GSA Schedule is right for your business?</a:t>
            </a:r>
          </a:p>
        </p:txBody>
      </p:sp>
      <p:sp>
        <p:nvSpPr>
          <p:cNvPr id="58" name="Shape 58"/>
          <p:cNvSpPr>
            <a:spLocks noGrp="1"/>
          </p:cNvSpPr>
          <p:nvPr>
            <p:ph type="body" idx="4294967295"/>
          </p:nvPr>
        </p:nvSpPr>
        <p:spPr>
          <a:xfrm>
            <a:off x="304800" y="1295400"/>
            <a:ext cx="8458200" cy="48307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lvl="0" defTabSz="868680">
              <a:spcBef>
                <a:spcPts val="500"/>
              </a:spcBef>
              <a:buFont typeface="Arial"/>
              <a:buChar char="•"/>
              <a:defRPr sz="1800"/>
            </a:pPr>
            <a:r>
              <a:rPr sz="2280" dirty="0">
                <a:hlinkClick r:id="rId2"/>
              </a:rPr>
              <a:t>Analyze the schedule scopes of work</a:t>
            </a:r>
            <a:r>
              <a:rPr sz="2280" dirty="0"/>
              <a:t> and select the appropriate schedule(s) for your company.</a:t>
            </a:r>
          </a:p>
          <a:p>
            <a:pPr lvl="0" defTabSz="868680">
              <a:buSzTx/>
              <a:buFont typeface="Arial"/>
              <a:buChar char="•"/>
              <a:defRPr sz="1800"/>
            </a:pPr>
            <a:endParaRPr sz="1045" dirty="0"/>
          </a:p>
          <a:p>
            <a:pPr lvl="0" defTabSz="868680">
              <a:spcBef>
                <a:spcPts val="500"/>
              </a:spcBef>
              <a:buFont typeface="Arial"/>
              <a:buChar char="•"/>
              <a:defRPr sz="1800"/>
            </a:pPr>
            <a:r>
              <a:rPr sz="2280" dirty="0"/>
              <a:t>Call your Fedmarket salesperson if you are unsure.</a:t>
            </a:r>
          </a:p>
          <a:p>
            <a:pPr lvl="0" defTabSz="868680">
              <a:buSzTx/>
              <a:buFont typeface="Arial"/>
              <a:buChar char="•"/>
              <a:defRPr sz="1800"/>
            </a:pPr>
            <a:endParaRPr sz="1045" dirty="0"/>
          </a:p>
          <a:p>
            <a:pPr lvl="0" defTabSz="868680">
              <a:spcBef>
                <a:spcPts val="500"/>
              </a:spcBef>
              <a:buFont typeface="Arial"/>
              <a:buChar char="•"/>
              <a:defRPr sz="1800"/>
            </a:pPr>
            <a:r>
              <a:rPr sz="2280" dirty="0"/>
              <a:t>A/E services and construction are only allowed on GSA schedules under special circumstances.</a:t>
            </a:r>
          </a:p>
          <a:p>
            <a:pPr lvl="0" defTabSz="868680">
              <a:buSzTx/>
              <a:buFont typeface="Arial"/>
              <a:buChar char="•"/>
              <a:defRPr sz="1800"/>
            </a:pPr>
            <a:endParaRPr sz="1045" dirty="0"/>
          </a:p>
          <a:p>
            <a:pPr lvl="0" defTabSz="868680">
              <a:spcBef>
                <a:spcPts val="500"/>
              </a:spcBef>
              <a:buFont typeface="Arial"/>
              <a:buChar char="•"/>
              <a:defRPr sz="1800"/>
            </a:pPr>
            <a:r>
              <a:rPr sz="2280" dirty="0"/>
              <a:t>The Office Supply schedule is closed until further notice. </a:t>
            </a:r>
          </a:p>
          <a:p>
            <a:pPr lvl="0" defTabSz="868680">
              <a:buSzTx/>
              <a:buFont typeface="Arial"/>
              <a:buChar char="•"/>
              <a:defRPr sz="1800"/>
            </a:pPr>
            <a:endParaRPr sz="1045" dirty="0"/>
          </a:p>
          <a:p>
            <a:pPr lvl="0" defTabSz="868680">
              <a:spcBef>
                <a:spcPts val="500"/>
              </a:spcBef>
              <a:buFont typeface="Arial"/>
              <a:buChar char="•"/>
              <a:defRPr sz="1800"/>
            </a:pPr>
            <a:r>
              <a:rPr sz="2280" dirty="0"/>
              <a:t>Custom products can be a problem, but solvable with options and features.</a:t>
            </a:r>
          </a:p>
          <a:p>
            <a:pPr lvl="0" defTabSz="868680">
              <a:buSzTx/>
              <a:buFont typeface="Arial"/>
              <a:buChar char="•"/>
              <a:defRPr sz="1800"/>
            </a:pPr>
            <a:endParaRPr sz="1045" dirty="0"/>
          </a:p>
          <a:p>
            <a:pPr lvl="0" defTabSz="868680">
              <a:spcBef>
                <a:spcPts val="500"/>
              </a:spcBef>
              <a:buFont typeface="Arial"/>
              <a:buChar char="•"/>
              <a:defRPr sz="1800"/>
            </a:pPr>
            <a:r>
              <a:rPr sz="2280" dirty="0"/>
              <a:t>Call Richard White (301) 908-0546 for assistance. </a:t>
            </a:r>
          </a:p>
        </p:txBody>
      </p:sp>
    </p:spTree>
  </p:cSld>
  <p:clrMapOvr>
    <a:masterClrMapping/>
  </p:clrMapOvr>
  <p:transition xmlns:p14="http://schemas.microsoft.com/office/powerpoint/2010/main" spd="med"/>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0" name="Shape 60"/>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defTabSz="832104">
              <a:defRPr sz="2548">
                <a:effectLst>
                  <a:outerShdw blurRad="11557" dist="23114" dir="2700000" rotWithShape="0">
                    <a:srgbClr val="DDDDDD"/>
                  </a:outerShdw>
                </a:effectLst>
              </a:defRPr>
            </a:lvl1pPr>
          </a:lstStyle>
          <a:p>
            <a:pPr lvl="0">
              <a:defRPr sz="1800">
                <a:effectLst/>
              </a:defRPr>
            </a:pPr>
            <a:r>
              <a:rPr sz="2548">
                <a:effectLst>
                  <a:outerShdw blurRad="11557" dist="23114" dir="2700000" rotWithShape="0">
                    <a:srgbClr val="DDDDDD"/>
                  </a:outerShdw>
                </a:effectLst>
              </a:rPr>
              <a:t>Should my company invest in a GSA schedule contract?</a:t>
            </a:r>
          </a:p>
        </p:txBody>
      </p:sp>
      <p:sp>
        <p:nvSpPr>
          <p:cNvPr id="61" name="Shape 61"/>
          <p:cNvSpPr>
            <a:spLocks noGrp="1"/>
          </p:cNvSpPr>
          <p:nvPr>
            <p:ph type="body" idx="4294967295"/>
          </p:nvPr>
        </p:nvSpPr>
        <p:spPr>
          <a:xfrm>
            <a:off x="304800" y="1287972"/>
            <a:ext cx="8458200" cy="4838192"/>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0" lvl="0" indent="0">
              <a:buSzTx/>
              <a:buNone/>
              <a:defRPr sz="1800"/>
            </a:pPr>
            <a:r>
              <a:rPr sz="2400" dirty="0"/>
              <a:t>How much money is really contracted through GSA sales? </a:t>
            </a:r>
            <a:r>
              <a:rPr sz="2400" dirty="0">
                <a:latin typeface="Tahoma Negreta"/>
                <a:ea typeface="Tahoma Negreta"/>
                <a:cs typeface="Tahoma Negreta"/>
                <a:sym typeface="Tahoma Negreta"/>
              </a:rPr>
              <a:t>See: </a:t>
            </a:r>
            <a:r>
              <a:rPr sz="2400" u="sng" dirty="0">
                <a:solidFill>
                  <a:srgbClr val="009999"/>
                </a:solidFill>
                <a:uFill>
                  <a:solidFill>
                    <a:srgbClr val="009999"/>
                  </a:solidFill>
                </a:uFill>
                <a:hlinkClick r:id="rId2"/>
              </a:rPr>
              <a:t>GSA Sales by </a:t>
            </a:r>
            <a:r>
              <a:rPr sz="2400" u="sng" dirty="0" smtClean="0">
                <a:solidFill>
                  <a:srgbClr val="009999"/>
                </a:solidFill>
                <a:uFill>
                  <a:solidFill>
                    <a:srgbClr val="009999"/>
                  </a:solidFill>
                </a:uFill>
                <a:hlinkClick r:id="rId2"/>
              </a:rPr>
              <a:t>Schedule</a:t>
            </a:r>
            <a:endParaRPr lang="en-US" sz="2400" u="sng" dirty="0" smtClean="0">
              <a:solidFill>
                <a:srgbClr val="009999"/>
              </a:solidFill>
              <a:uFill>
                <a:solidFill>
                  <a:srgbClr val="009999"/>
                </a:solidFill>
              </a:uFill>
            </a:endParaRPr>
          </a:p>
          <a:p>
            <a:pPr marL="0" lvl="0" indent="0">
              <a:buSzTx/>
              <a:buNone/>
              <a:defRPr sz="1800"/>
            </a:pPr>
            <a:endParaRPr sz="1000" dirty="0"/>
          </a:p>
          <a:p>
            <a:pPr lvl="1">
              <a:spcBef>
                <a:spcPts val="500"/>
              </a:spcBef>
              <a:buClr>
                <a:srgbClr val="336699"/>
              </a:buClr>
              <a:buFont typeface="Arial"/>
              <a:buChar char="•"/>
              <a:defRPr sz="1800"/>
            </a:pPr>
            <a:r>
              <a:rPr sz="2400" dirty="0"/>
              <a:t>IT 17.2 billion (state and local use authorized)</a:t>
            </a:r>
          </a:p>
          <a:p>
            <a:pPr lvl="1">
              <a:spcBef>
                <a:spcPts val="500"/>
              </a:spcBef>
              <a:buClr>
                <a:srgbClr val="336699"/>
              </a:buClr>
              <a:buFont typeface="Arial"/>
              <a:buChar char="•"/>
              <a:defRPr sz="1800"/>
            </a:pPr>
            <a:r>
              <a:rPr sz="2400" dirty="0"/>
              <a:t>Engineering 5.2 billion</a:t>
            </a:r>
          </a:p>
          <a:p>
            <a:pPr lvl="1">
              <a:spcBef>
                <a:spcPts val="500"/>
              </a:spcBef>
              <a:buClr>
                <a:srgbClr val="336699"/>
              </a:buClr>
              <a:buFont typeface="Arial"/>
              <a:buChar char="•"/>
              <a:defRPr sz="1800"/>
            </a:pPr>
            <a:r>
              <a:rPr sz="2400" dirty="0"/>
              <a:t>Furniture 1.6 billion</a:t>
            </a:r>
          </a:p>
          <a:p>
            <a:pPr lvl="1">
              <a:spcBef>
                <a:spcPts val="500"/>
              </a:spcBef>
              <a:buClr>
                <a:srgbClr val="336699"/>
              </a:buClr>
              <a:buFont typeface="Arial"/>
              <a:buChar char="•"/>
              <a:defRPr sz="1800"/>
            </a:pPr>
            <a:r>
              <a:rPr sz="2400" dirty="0"/>
              <a:t>Hardware and industrial products 1.3 billion</a:t>
            </a:r>
          </a:p>
          <a:p>
            <a:pPr lvl="1">
              <a:spcBef>
                <a:spcPts val="500"/>
              </a:spcBef>
              <a:buClr>
                <a:srgbClr val="336699"/>
              </a:buClr>
              <a:buFont typeface="Arial"/>
              <a:buChar char="•"/>
              <a:defRPr sz="1800"/>
            </a:pPr>
            <a:r>
              <a:rPr sz="2400" dirty="0"/>
              <a:t>Financial services 1.4 billion</a:t>
            </a:r>
          </a:p>
          <a:p>
            <a:pPr lvl="1">
              <a:spcBef>
                <a:spcPts val="500"/>
              </a:spcBef>
              <a:buClr>
                <a:srgbClr val="336699"/>
              </a:buClr>
              <a:buFont typeface="Arial"/>
              <a:buChar char="•"/>
              <a:defRPr sz="1800"/>
            </a:pPr>
            <a:r>
              <a:rPr sz="2400" dirty="0"/>
              <a:t>Management consulting and training 2.9 billion</a:t>
            </a:r>
          </a:p>
          <a:p>
            <a:pPr lvl="1">
              <a:spcBef>
                <a:spcPts val="500"/>
              </a:spcBef>
              <a:buClr>
                <a:srgbClr val="336699"/>
              </a:buClr>
              <a:buFont typeface="Arial"/>
              <a:buChar char="•"/>
              <a:defRPr sz="1800"/>
            </a:pPr>
            <a:r>
              <a:rPr sz="2400" dirty="0"/>
              <a:t>Law enforcement products 2.6 billion (state and local use authorized)</a:t>
            </a:r>
          </a:p>
        </p:txBody>
      </p:sp>
    </p:spTree>
  </p:cSld>
  <p:clrMapOvr>
    <a:masterClrMapping/>
  </p:clrMapOvr>
  <p:transition xmlns:p14="http://schemas.microsoft.com/office/powerpoint/2010/main" spd="med"/>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3" name="Shape 63"/>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p>
            <a:pPr lvl="0" algn="l" defTabSz="832104">
              <a:defRPr sz="1800"/>
            </a:pPr>
            <a:r>
              <a:rPr sz="2548">
                <a:effectLst>
                  <a:outerShdw blurRad="11557" dist="23114" dir="2700000" rotWithShape="0">
                    <a:srgbClr val="DDDDDD"/>
                  </a:outerShdw>
                </a:effectLst>
              </a:rPr>
              <a:t>Should my company invest in a GSA schedule contract? </a:t>
            </a:r>
            <a:r>
              <a:rPr sz="1638">
                <a:effectLst>
                  <a:outerShdw blurRad="11557" dist="23114" dir="2700000" rotWithShape="0">
                    <a:srgbClr val="DDDDDD"/>
                  </a:outerShdw>
                </a:effectLst>
              </a:rPr>
              <a:t>continued..</a:t>
            </a:r>
          </a:p>
        </p:txBody>
      </p:sp>
      <p:sp>
        <p:nvSpPr>
          <p:cNvPr id="64" name="Shape 64"/>
          <p:cNvSpPr>
            <a:spLocks noGrp="1"/>
          </p:cNvSpPr>
          <p:nvPr>
            <p:ph type="body" idx="4294967295"/>
          </p:nvPr>
        </p:nvSpPr>
        <p:spPr>
          <a:xfrm>
            <a:off x="304800" y="1377414"/>
            <a:ext cx="8458200" cy="4748749"/>
          </a:xfrm>
          <a:prstGeom prst="rect">
            <a:avLst/>
          </a:prstGeom>
          <a:ln w="12700">
            <a:miter lim="400000"/>
          </a:ln>
          <a:extLst>
            <a:ext uri="{C572A759-6A51-4108-AA02-DFA0A04FC94B}">
              <ma14:wrappingTextBoxFlag xmlns:ma14="http://schemas.microsoft.com/office/mac/drawingml/2011/main" val="1"/>
            </a:ext>
          </a:extLst>
        </p:spPr>
        <p:txBody>
          <a:bodyPr lIns="0" tIns="0" rIns="0" bIns="0">
            <a:noAutofit/>
          </a:bodyPr>
          <a:lstStyle/>
          <a:p>
            <a:pPr marL="0" lvl="0" indent="0" defTabSz="841247">
              <a:spcBef>
                <a:spcPts val="400"/>
              </a:spcBef>
              <a:buSzTx/>
              <a:buNone/>
              <a:defRPr sz="1800"/>
            </a:pPr>
            <a:r>
              <a:rPr sz="2400" dirty="0"/>
              <a:t>Realize the following market realities:</a:t>
            </a:r>
          </a:p>
          <a:p>
            <a:pPr marL="763524" lvl="1" indent="-342900" defTabSz="841247">
              <a:spcBef>
                <a:spcPts val="400"/>
              </a:spcBef>
              <a:buClr>
                <a:srgbClr val="336699"/>
              </a:buClr>
              <a:buFont typeface="Arial"/>
              <a:buChar char="•"/>
              <a:defRPr sz="1800"/>
            </a:pPr>
            <a:r>
              <a:rPr sz="2400" dirty="0"/>
              <a:t>Need for a focused sales program </a:t>
            </a:r>
          </a:p>
          <a:p>
            <a:pPr marL="763524" lvl="1" indent="-342900" defTabSz="841247">
              <a:spcBef>
                <a:spcPts val="400"/>
              </a:spcBef>
              <a:buClr>
                <a:srgbClr val="336699"/>
              </a:buClr>
              <a:buFont typeface="Arial"/>
              <a:buChar char="•"/>
              <a:defRPr sz="1800"/>
            </a:pPr>
            <a:r>
              <a:rPr sz="2400" dirty="0"/>
              <a:t>Most services are sold, not ordered</a:t>
            </a:r>
          </a:p>
          <a:p>
            <a:pPr marL="763524" lvl="1" indent="-342900" defTabSz="841247">
              <a:spcBef>
                <a:spcPts val="400"/>
              </a:spcBef>
              <a:buClr>
                <a:srgbClr val="336699"/>
              </a:buClr>
              <a:buFont typeface="Arial"/>
              <a:buChar char="•"/>
              <a:defRPr sz="1800"/>
            </a:pPr>
            <a:r>
              <a:rPr sz="2400" dirty="0"/>
              <a:t>Commodities can be ordered</a:t>
            </a:r>
          </a:p>
          <a:p>
            <a:pPr marL="763524" lvl="1" indent="-342900" defTabSz="841247">
              <a:spcBef>
                <a:spcPts val="400"/>
              </a:spcBef>
              <a:buClr>
                <a:srgbClr val="336699"/>
              </a:buClr>
              <a:buFont typeface="Arial"/>
              <a:buChar char="•"/>
              <a:defRPr sz="1800"/>
            </a:pPr>
            <a:r>
              <a:rPr sz="2400" dirty="0"/>
              <a:t>Focus is the key</a:t>
            </a:r>
          </a:p>
          <a:p>
            <a:pPr marL="420623" lvl="1" indent="0" defTabSz="841247">
              <a:spcBef>
                <a:spcPts val="500"/>
              </a:spcBef>
              <a:buClr>
                <a:srgbClr val="336699"/>
              </a:buClr>
              <a:buNone/>
              <a:defRPr sz="1800"/>
            </a:pPr>
            <a:endParaRPr sz="1000" dirty="0"/>
          </a:p>
          <a:p>
            <a:pPr marL="0" lvl="0" indent="0" defTabSz="841247">
              <a:spcBef>
                <a:spcPts val="400"/>
              </a:spcBef>
              <a:buSzTx/>
              <a:buNone/>
              <a:defRPr sz="1800"/>
            </a:pPr>
            <a:r>
              <a:rPr sz="2400" dirty="0"/>
              <a:t>Have government customers? Ask them.</a:t>
            </a:r>
          </a:p>
          <a:p>
            <a:pPr marL="0" lvl="0" indent="0" defTabSz="841247">
              <a:buSzTx/>
              <a:buNone/>
              <a:defRPr sz="1800"/>
            </a:pPr>
            <a:endParaRPr sz="1000" dirty="0"/>
          </a:p>
          <a:p>
            <a:pPr marL="0" lvl="0" indent="0" defTabSz="841247">
              <a:spcBef>
                <a:spcPts val="400"/>
              </a:spcBef>
              <a:buSzTx/>
              <a:buNone/>
              <a:defRPr sz="1800"/>
            </a:pPr>
            <a:r>
              <a:rPr sz="2400" dirty="0"/>
              <a:t>No government customers, find one or more Contracting Offices, visit them, and ask about their use of GSA schedules.</a:t>
            </a:r>
          </a:p>
          <a:p>
            <a:pPr marL="0" lvl="0" indent="0" defTabSz="841247">
              <a:buSzTx/>
              <a:buNone/>
              <a:defRPr sz="1800"/>
            </a:pPr>
            <a:endParaRPr sz="1000" dirty="0"/>
          </a:p>
          <a:p>
            <a:pPr marL="0" lvl="0" indent="0" defTabSz="841247">
              <a:spcBef>
                <a:spcPts val="400"/>
              </a:spcBef>
              <a:buSzTx/>
              <a:buNone/>
              <a:defRPr sz="1800"/>
            </a:pPr>
            <a:r>
              <a:rPr sz="2400" dirty="0"/>
              <a:t>Without a schedule you can be shut out of a government market.</a:t>
            </a:r>
          </a:p>
          <a:p>
            <a:pPr marL="0" lvl="0" indent="0" defTabSz="841247">
              <a:spcBef>
                <a:spcPts val="400"/>
              </a:spcBef>
              <a:buSzTx/>
              <a:buNone/>
              <a:defRPr sz="1800"/>
            </a:pPr>
            <a:r>
              <a:rPr sz="2400" dirty="0"/>
              <a:t> </a:t>
            </a:r>
          </a:p>
        </p:txBody>
      </p:sp>
    </p:spTree>
  </p:cSld>
  <p:clrMapOvr>
    <a:masterClrMapping/>
  </p:clrMapOvr>
  <p:transition xmlns:p14="http://schemas.microsoft.com/office/powerpoint/2010/main" spd="med"/>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 name="Shape 66"/>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p>
            <a:pPr lvl="0" algn="l" defTabSz="832104">
              <a:defRPr sz="1800"/>
            </a:pPr>
            <a:r>
              <a:rPr sz="2548">
                <a:effectLst>
                  <a:outerShdw blurRad="11557" dist="23114" dir="2700000" rotWithShape="0">
                    <a:srgbClr val="DDDDDD"/>
                  </a:outerShdw>
                </a:effectLst>
              </a:rPr>
              <a:t>Should my company invest in a GSA schedule contract? </a:t>
            </a:r>
            <a:r>
              <a:rPr sz="1274">
                <a:effectLst>
                  <a:outerShdw blurRad="11557" dist="23114" dir="2700000" rotWithShape="0">
                    <a:srgbClr val="DDDDDD"/>
                  </a:outerShdw>
                </a:effectLst>
              </a:rPr>
              <a:t>continued..</a:t>
            </a:r>
          </a:p>
        </p:txBody>
      </p:sp>
      <p:sp>
        <p:nvSpPr>
          <p:cNvPr id="67" name="Shape 67"/>
          <p:cNvSpPr>
            <a:spLocks noGrp="1"/>
          </p:cNvSpPr>
          <p:nvPr>
            <p:ph type="body" idx="4294967295"/>
          </p:nvPr>
        </p:nvSpPr>
        <p:spPr>
          <a:xfrm>
            <a:off x="304800" y="1600200"/>
            <a:ext cx="8458200" cy="45259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0" lvl="0" indent="0">
              <a:buSzTx/>
              <a:buNone/>
              <a:defRPr sz="1800"/>
            </a:pPr>
            <a:r>
              <a:rPr sz="2800" dirty="0"/>
              <a:t>GSA schedules are ideal for small businesses.</a:t>
            </a:r>
          </a:p>
          <a:p>
            <a:pPr marL="0" lvl="0" indent="0">
              <a:buSzTx/>
              <a:buNone/>
              <a:defRPr sz="1800"/>
            </a:pPr>
            <a:endParaRPr sz="2800" dirty="0"/>
          </a:p>
          <a:p>
            <a:pPr lvl="1">
              <a:spcBef>
                <a:spcPts val="500"/>
              </a:spcBef>
              <a:buClr>
                <a:srgbClr val="336699"/>
              </a:buClr>
              <a:buFont typeface="Arial"/>
              <a:buChar char="•"/>
              <a:defRPr sz="1800"/>
            </a:pPr>
            <a:r>
              <a:rPr sz="2400" dirty="0"/>
              <a:t>Always open for a proposal</a:t>
            </a:r>
          </a:p>
          <a:p>
            <a:pPr marL="628650" lvl="1" indent="-342900">
              <a:spcBef>
                <a:spcPts val="500"/>
              </a:spcBef>
              <a:buSzTx/>
              <a:buFont typeface="Arial"/>
              <a:buChar char="•"/>
              <a:defRPr sz="1800"/>
            </a:pPr>
            <a:endParaRPr sz="2400" dirty="0"/>
          </a:p>
          <a:p>
            <a:pPr lvl="1">
              <a:spcBef>
                <a:spcPts val="500"/>
              </a:spcBef>
              <a:buClr>
                <a:srgbClr val="336699"/>
              </a:buClr>
              <a:buFont typeface="Arial"/>
              <a:buChar char="•"/>
              <a:defRPr sz="1800"/>
            </a:pPr>
            <a:r>
              <a:rPr sz="2400" dirty="0"/>
              <a:t>New small business set-aside rules</a:t>
            </a:r>
          </a:p>
          <a:p>
            <a:pPr marL="628650" lvl="1" indent="-342900">
              <a:spcBef>
                <a:spcPts val="500"/>
              </a:spcBef>
              <a:buSzTx/>
              <a:buFont typeface="Arial"/>
              <a:buChar char="•"/>
              <a:defRPr sz="1800"/>
            </a:pPr>
            <a:endParaRPr sz="2400" dirty="0"/>
          </a:p>
          <a:p>
            <a:pPr lvl="1">
              <a:spcBef>
                <a:spcPts val="500"/>
              </a:spcBef>
              <a:buClr>
                <a:srgbClr val="336699"/>
              </a:buClr>
              <a:buFont typeface="Arial"/>
              <a:buChar char="•"/>
              <a:defRPr sz="1800"/>
            </a:pPr>
            <a:r>
              <a:rPr sz="2400" dirty="0"/>
              <a:t>Make a value judgment knowing that you must have a focuses sales program</a:t>
            </a:r>
          </a:p>
        </p:txBody>
      </p:sp>
    </p:spTree>
  </p:cSld>
  <p:clrMapOvr>
    <a:masterClrMapping/>
  </p:clrMapOvr>
  <p:transition xmlns:p14="http://schemas.microsoft.com/office/powerpoint/2010/main" spd="med"/>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9" name="Shape 69"/>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a:defRPr sz="2800">
                <a:effectLst>
                  <a:outerShdw blurRad="12700" dist="25400" dir="2700000" rotWithShape="0">
                    <a:srgbClr val="DDDDDD"/>
                  </a:outerShdw>
                </a:effectLst>
              </a:defRPr>
            </a:lvl1pPr>
          </a:lstStyle>
          <a:p>
            <a:pPr lvl="0">
              <a:defRPr sz="1800">
                <a:effectLst/>
              </a:defRPr>
            </a:pPr>
            <a:r>
              <a:rPr sz="2800">
                <a:effectLst>
                  <a:outerShdw blurRad="12700" dist="25400" dir="2700000" rotWithShape="0">
                    <a:srgbClr val="DDDDDD"/>
                  </a:outerShdw>
                </a:effectLst>
              </a:rPr>
              <a:t>Ordering and Competition</a:t>
            </a:r>
          </a:p>
        </p:txBody>
      </p:sp>
      <p:sp>
        <p:nvSpPr>
          <p:cNvPr id="70" name="Shape 70"/>
          <p:cNvSpPr>
            <a:spLocks noGrp="1"/>
          </p:cNvSpPr>
          <p:nvPr>
            <p:ph type="body" idx="4294967295"/>
          </p:nvPr>
        </p:nvSpPr>
        <p:spPr>
          <a:xfrm>
            <a:off x="304800" y="1600200"/>
            <a:ext cx="8458200" cy="45259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0" lvl="0" indent="0">
              <a:spcBef>
                <a:spcPts val="500"/>
              </a:spcBef>
              <a:buSzTx/>
              <a:buNone/>
              <a:defRPr sz="1800"/>
            </a:pPr>
            <a:r>
              <a:rPr sz="2400" dirty="0"/>
              <a:t>Why </a:t>
            </a:r>
            <a:r>
              <a:rPr sz="2400" dirty="0" smtClean="0"/>
              <a:t>2</a:t>
            </a:r>
            <a:r>
              <a:rPr lang="en-US" sz="2400" dirty="0" smtClean="0"/>
              <a:t>0</a:t>
            </a:r>
            <a:r>
              <a:rPr sz="2400" dirty="0" smtClean="0"/>
              <a:t>,000 </a:t>
            </a:r>
            <a:r>
              <a:rPr sz="2400" dirty="0"/>
              <a:t>schedule holders should not concern you:</a:t>
            </a:r>
          </a:p>
          <a:p>
            <a:pPr marL="0" lvl="0" indent="0">
              <a:buSzTx/>
              <a:buNone/>
              <a:defRPr sz="1800"/>
            </a:pPr>
            <a:endParaRPr sz="2400" dirty="0"/>
          </a:p>
          <a:p>
            <a:pPr lvl="1">
              <a:spcBef>
                <a:spcPts val="400"/>
              </a:spcBef>
              <a:buClr>
                <a:srgbClr val="336699"/>
              </a:buClr>
              <a:buFont typeface="Arial"/>
              <a:buChar char="•"/>
              <a:defRPr sz="1800"/>
            </a:pPr>
            <a:r>
              <a:rPr sz="2000" dirty="0"/>
              <a:t>1,400 SINs across 40 Individual GSA Schedules. </a:t>
            </a:r>
          </a:p>
          <a:p>
            <a:pPr lvl="1">
              <a:spcBef>
                <a:spcPts val="500"/>
              </a:spcBef>
              <a:buClr>
                <a:srgbClr val="336699"/>
              </a:buClr>
              <a:buFont typeface="Arial"/>
              <a:buChar char="•"/>
              <a:defRPr sz="1800"/>
            </a:pPr>
            <a:endParaRPr sz="2000" dirty="0"/>
          </a:p>
          <a:p>
            <a:pPr lvl="1">
              <a:spcBef>
                <a:spcPts val="400"/>
              </a:spcBef>
              <a:buClr>
                <a:srgbClr val="336699"/>
              </a:buClr>
              <a:buFont typeface="Arial"/>
              <a:buChar char="•"/>
              <a:defRPr sz="1800"/>
            </a:pPr>
            <a:r>
              <a:rPr sz="2000" dirty="0"/>
              <a:t>About 40 % of all schedule holders have sales of less than </a:t>
            </a:r>
            <a:r>
              <a:rPr sz="2000" dirty="0" smtClean="0"/>
              <a:t>$25,000 </a:t>
            </a:r>
            <a:r>
              <a:rPr sz="2000" dirty="0"/>
              <a:t>last fiscal year and GSA is planning to cancel 8,000 no-sales contracts.</a:t>
            </a:r>
          </a:p>
          <a:p>
            <a:pPr lvl="1">
              <a:spcBef>
                <a:spcPts val="500"/>
              </a:spcBef>
              <a:buClr>
                <a:srgbClr val="336699"/>
              </a:buClr>
              <a:buFont typeface="Arial"/>
              <a:buChar char="•"/>
              <a:defRPr sz="1800"/>
            </a:pPr>
            <a:endParaRPr sz="2000" dirty="0"/>
          </a:p>
          <a:p>
            <a:pPr lvl="1">
              <a:spcBef>
                <a:spcPts val="400"/>
              </a:spcBef>
              <a:buClr>
                <a:srgbClr val="336699"/>
              </a:buClr>
              <a:buFont typeface="Arial"/>
              <a:buChar char="•"/>
              <a:defRPr sz="1800"/>
            </a:pPr>
            <a:r>
              <a:rPr sz="2000" dirty="0"/>
              <a:t>For products and most services you will probably only going to be competing with 3 – 10 companies since almost all bids are for a specific SIN.</a:t>
            </a:r>
          </a:p>
        </p:txBody>
      </p:sp>
    </p:spTree>
  </p:cSld>
  <p:clrMapOvr>
    <a:masterClrMapping/>
  </p:clrMapOvr>
  <p:transition xmlns:p14="http://schemas.microsoft.com/office/powerpoint/2010/main" spd="med"/>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2" name="Shape 72"/>
          <p:cNvSpPr>
            <a:spLocks noGrp="1"/>
          </p:cNvSpPr>
          <p:nvPr>
            <p:ph type="title" idx="4294967295"/>
          </p:nvPr>
        </p:nvSpPr>
        <p:spPr>
          <a:xfrm>
            <a:off x="152400" y="2286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defTabSz="722376">
              <a:defRPr sz="2528">
                <a:effectLst>
                  <a:outerShdw blurRad="10033" dist="20066" dir="2700000" rotWithShape="0">
                    <a:srgbClr val="DDDDDD"/>
                  </a:outerShdw>
                </a:effectLst>
              </a:defRPr>
            </a:lvl1pPr>
          </a:lstStyle>
          <a:p>
            <a:pPr lvl="0">
              <a:defRPr sz="1800">
                <a:effectLst/>
              </a:defRPr>
            </a:pPr>
            <a:r>
              <a:rPr sz="2800" dirty="0">
                <a:effectLst>
                  <a:outerShdw blurRad="10033" dist="20066" dir="2700000" rotWithShape="0">
                    <a:srgbClr val="DDDDDD"/>
                  </a:outerShdw>
                </a:effectLst>
              </a:rPr>
              <a:t>GSA schedule competition in real life</a:t>
            </a:r>
          </a:p>
        </p:txBody>
      </p:sp>
      <p:sp>
        <p:nvSpPr>
          <p:cNvPr id="73" name="Shape 73"/>
          <p:cNvSpPr>
            <a:spLocks noGrp="1"/>
          </p:cNvSpPr>
          <p:nvPr>
            <p:ph type="body" idx="4294967295"/>
          </p:nvPr>
        </p:nvSpPr>
        <p:spPr>
          <a:xfrm>
            <a:off x="304800" y="1600200"/>
            <a:ext cx="8458200" cy="45259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lvl="0">
              <a:spcBef>
                <a:spcPts val="500"/>
              </a:spcBef>
              <a:buFont typeface="Arial"/>
              <a:buChar char="•"/>
              <a:defRPr sz="1800"/>
            </a:pPr>
            <a:r>
              <a:rPr sz="2400" dirty="0"/>
              <a:t>Pre-selling is encourage by the federal government and the buyers don’t tell you who they have met with.</a:t>
            </a:r>
          </a:p>
          <a:p>
            <a:pPr lvl="0">
              <a:buFont typeface="Arial"/>
              <a:buChar char="•"/>
              <a:defRPr sz="1800"/>
            </a:pPr>
            <a:endParaRPr sz="2400" dirty="0"/>
          </a:p>
          <a:p>
            <a:pPr lvl="0">
              <a:spcBef>
                <a:spcPts val="500"/>
              </a:spcBef>
              <a:buFont typeface="Arial"/>
              <a:buChar char="•"/>
              <a:defRPr sz="1800"/>
            </a:pPr>
            <a:r>
              <a:rPr sz="2400" dirty="0"/>
              <a:t>Advanced sales cause most bids to be predetermined (you generate demand).</a:t>
            </a:r>
          </a:p>
          <a:p>
            <a:pPr lvl="0">
              <a:buFont typeface="Arial"/>
              <a:buChar char="•"/>
              <a:defRPr sz="1800"/>
            </a:pPr>
            <a:endParaRPr sz="2400" dirty="0"/>
          </a:p>
          <a:p>
            <a:pPr lvl="0">
              <a:spcBef>
                <a:spcPts val="500"/>
              </a:spcBef>
              <a:buFont typeface="Arial"/>
              <a:buChar char="•"/>
              <a:defRPr sz="1800"/>
            </a:pPr>
            <a:r>
              <a:rPr sz="2400" dirty="0"/>
              <a:t>For the file they need to receive 3 bids.</a:t>
            </a:r>
          </a:p>
          <a:p>
            <a:pPr lvl="0">
              <a:buFont typeface="Arial"/>
              <a:buChar char="•"/>
              <a:defRPr sz="1800"/>
            </a:pPr>
            <a:endParaRPr sz="2400" dirty="0"/>
          </a:p>
          <a:p>
            <a:pPr lvl="0">
              <a:spcBef>
                <a:spcPts val="500"/>
              </a:spcBef>
              <a:buFont typeface="Arial"/>
              <a:buChar char="•"/>
              <a:defRPr sz="1800"/>
            </a:pPr>
            <a:r>
              <a:rPr sz="2400" dirty="0"/>
              <a:t>Some bids are broadcast thru eBuy and eBuy RFQs and may have been pre-sold.</a:t>
            </a:r>
          </a:p>
        </p:txBody>
      </p:sp>
    </p:spTree>
  </p:cSld>
  <p:clrMapOvr>
    <a:masterClrMapping/>
  </p:clrMapOvr>
  <p:transition xmlns:p14="http://schemas.microsoft.com/office/powerpoint/2010/main" spd="med"/>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5" name="Shape 75"/>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defTabSz="640079">
              <a:defRPr sz="2520">
                <a:effectLst>
                  <a:outerShdw blurRad="8890" dist="17780" dir="2700000" rotWithShape="0">
                    <a:srgbClr val="DDDDDD"/>
                  </a:outerShdw>
                </a:effectLst>
              </a:defRPr>
            </a:lvl1pPr>
          </a:lstStyle>
          <a:p>
            <a:pPr lvl="0" algn="l">
              <a:defRPr sz="1800">
                <a:effectLst/>
              </a:defRPr>
            </a:pPr>
            <a:r>
              <a:rPr sz="2520" dirty="0">
                <a:effectLst>
                  <a:outerShdw blurRad="8890" dist="17780" dir="2700000" rotWithShape="0">
                    <a:srgbClr val="DDDDDD"/>
                  </a:outerShdw>
                </a:effectLst>
              </a:rPr>
              <a:t>Finding detailed GSA schedule information</a:t>
            </a:r>
          </a:p>
        </p:txBody>
      </p:sp>
      <p:sp>
        <p:nvSpPr>
          <p:cNvPr id="76" name="Shape 76"/>
          <p:cNvSpPr>
            <a:spLocks noGrp="1"/>
          </p:cNvSpPr>
          <p:nvPr>
            <p:ph type="body" idx="4294967295"/>
          </p:nvPr>
        </p:nvSpPr>
        <p:spPr>
          <a:xfrm>
            <a:off x="304800" y="1600200"/>
            <a:ext cx="8458200" cy="45259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0" lvl="0" indent="0">
              <a:spcBef>
                <a:spcPts val="500"/>
              </a:spcBef>
              <a:buSzTx/>
              <a:buNone/>
              <a:defRPr sz="1800"/>
            </a:pPr>
            <a:r>
              <a:rPr sz="2400"/>
              <a:t>Available Public Information:</a:t>
            </a:r>
          </a:p>
          <a:p>
            <a:pPr marL="0" lvl="0" indent="0">
              <a:buSzTx/>
              <a:buNone/>
              <a:defRPr sz="1800"/>
            </a:pPr>
            <a:endParaRPr sz="1200"/>
          </a:p>
          <a:p>
            <a:pPr marL="742950" lvl="1" indent="-285750">
              <a:spcBef>
                <a:spcPts val="500"/>
              </a:spcBef>
              <a:buClr>
                <a:srgbClr val="336699"/>
              </a:buClr>
              <a:buFont typeface="Wingdings"/>
              <a:defRPr sz="1800"/>
            </a:pPr>
            <a:r>
              <a:rPr sz="2400" u="sng">
                <a:solidFill>
                  <a:srgbClr val="009999"/>
                </a:solidFill>
                <a:uFill>
                  <a:solidFill>
                    <a:srgbClr val="009999"/>
                  </a:solidFill>
                </a:uFill>
                <a:hlinkClick r:id="rId2"/>
              </a:rPr>
              <a:t>GSA schedule descriptions and solicitation documents</a:t>
            </a:r>
            <a:endParaRPr sz="2400"/>
          </a:p>
          <a:p>
            <a:pPr marL="742950" lvl="1" indent="-285750">
              <a:spcBef>
                <a:spcPts val="500"/>
              </a:spcBef>
              <a:buClr>
                <a:srgbClr val="336699"/>
              </a:buClr>
              <a:buFont typeface="Wingdings"/>
              <a:defRPr sz="1800"/>
            </a:pPr>
            <a:r>
              <a:rPr sz="2400" u="sng">
                <a:solidFill>
                  <a:srgbClr val="009999"/>
                </a:solidFill>
                <a:uFill>
                  <a:solidFill>
                    <a:srgbClr val="009999"/>
                  </a:solidFill>
                </a:uFill>
                <a:hlinkClick r:id="rId3"/>
              </a:rPr>
              <a:t>Organizations authorized to use GSA schedules</a:t>
            </a:r>
            <a:r>
              <a:rPr sz="2400"/>
              <a:t> </a:t>
            </a:r>
          </a:p>
          <a:p>
            <a:pPr marL="742950" lvl="1" indent="-285750">
              <a:spcBef>
                <a:spcPts val="500"/>
              </a:spcBef>
              <a:buClr>
                <a:srgbClr val="336699"/>
              </a:buClr>
              <a:buFont typeface="Wingdings"/>
              <a:defRPr sz="1800"/>
            </a:pPr>
            <a:r>
              <a:rPr sz="2400" u="sng">
                <a:solidFill>
                  <a:srgbClr val="009999"/>
                </a:solidFill>
                <a:uFill>
                  <a:solidFill>
                    <a:srgbClr val="009999"/>
                  </a:solidFill>
                </a:uFill>
                <a:hlinkClick r:id="rId2"/>
              </a:rPr>
              <a:t>GSA schedule vendors and their prices</a:t>
            </a:r>
            <a:endParaRPr sz="2400"/>
          </a:p>
          <a:p>
            <a:pPr marL="742950" lvl="1" indent="-285750">
              <a:spcBef>
                <a:spcPts val="500"/>
              </a:spcBef>
              <a:buClr>
                <a:srgbClr val="336699"/>
              </a:buClr>
              <a:buFont typeface="Wingdings"/>
              <a:defRPr sz="1800"/>
            </a:pPr>
            <a:r>
              <a:rPr sz="2400" u="sng">
                <a:solidFill>
                  <a:srgbClr val="009999"/>
                </a:solidFill>
                <a:uFill>
                  <a:solidFill>
                    <a:srgbClr val="009999"/>
                  </a:solidFill>
                </a:uFill>
                <a:hlinkClick r:id="rId4"/>
              </a:rPr>
              <a:t>Who are the vendors winning GSA contracts? (GSA schedule sales by quarter)</a:t>
            </a:r>
            <a:endParaRPr sz="2400"/>
          </a:p>
          <a:p>
            <a:pPr marL="742950" lvl="1" indent="-285750">
              <a:spcBef>
                <a:spcPts val="500"/>
              </a:spcBef>
              <a:buClr>
                <a:srgbClr val="336699"/>
              </a:buClr>
              <a:buFont typeface="Wingdings"/>
              <a:defRPr sz="1800"/>
            </a:pPr>
            <a:r>
              <a:rPr sz="2400" u="sng">
                <a:solidFill>
                  <a:srgbClr val="009999"/>
                </a:solidFill>
                <a:uFill>
                  <a:solidFill>
                    <a:srgbClr val="009999"/>
                  </a:solidFill>
                </a:uFill>
                <a:hlinkClick r:id="rId5"/>
              </a:rPr>
              <a:t>Fedmarket GSA schedule competitor sales search tool</a:t>
            </a:r>
          </a:p>
        </p:txBody>
      </p:sp>
    </p:spTree>
  </p:cSld>
  <p:clrMapOvr>
    <a:masterClrMapping/>
  </p:clrMapOvr>
  <p:transition xmlns:p14="http://schemas.microsoft.com/office/powerpoint/2010/main" spd="med"/>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8" name="Shape 78"/>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defTabSz="832104">
              <a:defRPr sz="2548">
                <a:effectLst>
                  <a:outerShdw blurRad="11557" dist="23114" dir="2700000" rotWithShape="0">
                    <a:srgbClr val="DDDDDD"/>
                  </a:outerShdw>
                </a:effectLst>
              </a:defRPr>
            </a:lvl1pPr>
          </a:lstStyle>
          <a:p>
            <a:pPr lvl="0">
              <a:defRPr sz="1800">
                <a:effectLst/>
              </a:defRPr>
            </a:pPr>
            <a:r>
              <a:rPr sz="2548">
                <a:effectLst>
                  <a:outerShdw blurRad="11557" dist="23114" dir="2700000" rotWithShape="0">
                    <a:srgbClr val="DDDDDD"/>
                  </a:outerShdw>
                </a:effectLst>
              </a:rPr>
              <a:t>Why do buyers like GSA Schedules? </a:t>
            </a:r>
          </a:p>
        </p:txBody>
      </p:sp>
      <p:sp>
        <p:nvSpPr>
          <p:cNvPr id="79" name="Shape 79"/>
          <p:cNvSpPr>
            <a:spLocks noGrp="1"/>
          </p:cNvSpPr>
          <p:nvPr>
            <p:ph type="body" idx="4294967295"/>
          </p:nvPr>
        </p:nvSpPr>
        <p:spPr>
          <a:xfrm>
            <a:off x="304800" y="1600200"/>
            <a:ext cx="8458200" cy="45259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lvl="1">
              <a:buBlip>
                <a:blip r:embed="rId2"/>
              </a:buBlip>
              <a:defRPr sz="1800"/>
            </a:pPr>
            <a:r>
              <a:rPr sz="2400" dirty="0"/>
              <a:t>Fast and easy purchasing</a:t>
            </a:r>
          </a:p>
          <a:p>
            <a:pPr lvl="1">
              <a:buSzTx/>
              <a:buNone/>
              <a:defRPr sz="1800"/>
            </a:pPr>
            <a:endParaRPr sz="2400" dirty="0"/>
          </a:p>
          <a:p>
            <a:pPr lvl="1">
              <a:buBlip>
                <a:blip r:embed="rId2"/>
              </a:buBlip>
              <a:defRPr sz="1800"/>
            </a:pPr>
            <a:r>
              <a:rPr sz="2400" dirty="0"/>
              <a:t>They limit competition under the rules</a:t>
            </a:r>
          </a:p>
          <a:p>
            <a:pPr lvl="1">
              <a:buSzTx/>
              <a:buNone/>
              <a:defRPr sz="1800"/>
            </a:pPr>
            <a:endParaRPr sz="2400" dirty="0"/>
          </a:p>
          <a:p>
            <a:pPr lvl="1">
              <a:buBlip>
                <a:blip r:embed="rId2"/>
              </a:buBlip>
              <a:defRPr sz="1800"/>
            </a:pPr>
            <a:r>
              <a:rPr sz="2400" dirty="0"/>
              <a:t>Eliminates the need for a public bid</a:t>
            </a:r>
          </a:p>
          <a:p>
            <a:pPr lvl="1">
              <a:buSzTx/>
              <a:buNone/>
              <a:defRPr sz="1800"/>
            </a:pPr>
            <a:endParaRPr sz="2400" dirty="0"/>
          </a:p>
          <a:p>
            <a:pPr lvl="1">
              <a:buBlip>
                <a:blip r:embed="rId2"/>
              </a:buBlip>
              <a:defRPr sz="1800"/>
            </a:pPr>
            <a:r>
              <a:rPr sz="2400" dirty="0"/>
              <a:t>They cover almost all industries</a:t>
            </a:r>
          </a:p>
        </p:txBody>
      </p:sp>
    </p:spTree>
  </p:cSld>
  <p:clrMapOvr>
    <a:masterClrMapping/>
  </p:clrMapOvr>
  <p:transition xmlns:p14="http://schemas.microsoft.com/office/powerpoint/2010/main" spd="med"/>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 name="Shape 81"/>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defTabSz="832104">
              <a:defRPr sz="2548">
                <a:effectLst>
                  <a:outerShdw blurRad="11557" dist="23114" dir="2700000" rotWithShape="0">
                    <a:srgbClr val="DDDDDD"/>
                  </a:outerShdw>
                </a:effectLst>
              </a:defRPr>
            </a:lvl1pPr>
          </a:lstStyle>
          <a:p>
            <a:pPr lvl="0">
              <a:defRPr sz="1800">
                <a:effectLst/>
              </a:defRPr>
            </a:pPr>
            <a:r>
              <a:rPr sz="2548">
                <a:effectLst>
                  <a:outerShdw blurRad="11557" dist="23114" dir="2700000" rotWithShape="0">
                    <a:srgbClr val="DDDDDD"/>
                  </a:outerShdw>
                </a:effectLst>
              </a:rPr>
              <a:t>Why do vendors like GSA Schedules (and other IDIQs)?</a:t>
            </a:r>
          </a:p>
        </p:txBody>
      </p:sp>
      <p:sp>
        <p:nvSpPr>
          <p:cNvPr id="82" name="Shape 82"/>
          <p:cNvSpPr>
            <a:spLocks noGrp="1"/>
          </p:cNvSpPr>
          <p:nvPr>
            <p:ph type="body" idx="4294967295"/>
          </p:nvPr>
        </p:nvSpPr>
        <p:spPr>
          <a:xfrm>
            <a:off x="228600" y="1484745"/>
            <a:ext cx="8534400" cy="4641418"/>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a:buClr>
                <a:srgbClr val="336699"/>
              </a:buClr>
              <a:buFont typeface="Wingdings"/>
              <a:buChar char="▪"/>
              <a:defRPr sz="1800"/>
            </a:pPr>
            <a:r>
              <a:rPr sz="2400" dirty="0"/>
              <a:t>Vendors like them because buyers like them</a:t>
            </a:r>
          </a:p>
          <a:p>
            <a:pPr>
              <a:buClr>
                <a:srgbClr val="336699"/>
              </a:buClr>
              <a:buFont typeface="Wingdings"/>
              <a:buChar char="▪"/>
              <a:defRPr sz="1800"/>
            </a:pPr>
            <a:endParaRPr sz="2400" dirty="0"/>
          </a:p>
          <a:p>
            <a:pPr>
              <a:buClr>
                <a:srgbClr val="336699"/>
              </a:buClr>
              <a:buFont typeface="Wingdings"/>
              <a:buChar char="▪"/>
              <a:defRPr sz="1800"/>
            </a:pPr>
            <a:r>
              <a:rPr sz="2400" dirty="0"/>
              <a:t>Schedules limit competition, which is a salesperson’s dream</a:t>
            </a:r>
          </a:p>
          <a:p>
            <a:pPr>
              <a:buClr>
                <a:srgbClr val="336699"/>
              </a:buClr>
              <a:buFont typeface="Wingdings"/>
              <a:buChar char="▪"/>
              <a:defRPr sz="1800"/>
            </a:pPr>
            <a:endParaRPr sz="2400" dirty="0"/>
          </a:p>
          <a:p>
            <a:pPr>
              <a:buClr>
                <a:srgbClr val="336699"/>
              </a:buClr>
              <a:buFont typeface="Wingdings"/>
              <a:buChar char="▪"/>
              <a:defRPr sz="1800"/>
            </a:pPr>
            <a:r>
              <a:rPr sz="2400" dirty="0"/>
              <a:t>State and local use</a:t>
            </a:r>
          </a:p>
          <a:p>
            <a:pPr marL="742950" lvl="1" indent="-285750">
              <a:spcBef>
                <a:spcPts val="500"/>
              </a:spcBef>
              <a:buClr>
                <a:srgbClr val="336699"/>
              </a:buClr>
              <a:buFont typeface="Wingdings"/>
              <a:buChar char="▪"/>
              <a:defRPr sz="1800"/>
            </a:pPr>
            <a:r>
              <a:rPr sz="2400" dirty="0"/>
              <a:t>Official use</a:t>
            </a:r>
          </a:p>
          <a:p>
            <a:pPr marL="742950" lvl="1" indent="-285750">
              <a:spcBef>
                <a:spcPts val="500"/>
              </a:spcBef>
              <a:buClr>
                <a:srgbClr val="336699"/>
              </a:buClr>
              <a:buFont typeface="Wingdings"/>
              <a:buChar char="▪"/>
              <a:defRPr sz="1800"/>
            </a:pPr>
            <a:r>
              <a:rPr sz="2400" dirty="0"/>
              <a:t>Unofficial use</a:t>
            </a:r>
          </a:p>
          <a:p>
            <a:pPr marL="285750" lvl="1" indent="171450">
              <a:spcBef>
                <a:spcPts val="500"/>
              </a:spcBef>
              <a:buSzTx/>
              <a:buNone/>
              <a:defRPr sz="1800"/>
            </a:pPr>
            <a:endParaRPr sz="2400" dirty="0"/>
          </a:p>
          <a:p>
            <a:pPr>
              <a:buClr>
                <a:srgbClr val="336699"/>
              </a:buClr>
              <a:buFont typeface="Wingdings"/>
              <a:buChar char="▪"/>
              <a:defRPr sz="1800"/>
            </a:pPr>
            <a:r>
              <a:rPr sz="2400" dirty="0"/>
              <a:t>Buyers like them</a:t>
            </a:r>
          </a:p>
        </p:txBody>
      </p:sp>
    </p:spTree>
  </p:cSld>
  <p:clrMapOvr>
    <a:masterClrMapping/>
  </p:clrMapOvr>
  <p:transition xmlns:p14="http://schemas.microsoft.com/office/powerpoint/2010/main" spd="med"/>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4" name="Shape 84"/>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a:defRPr sz="2800">
                <a:effectLst>
                  <a:outerShdw blurRad="12700" dist="25400" dir="2700000" rotWithShape="0">
                    <a:srgbClr val="DDDDDD"/>
                  </a:outerShdw>
                </a:effectLst>
              </a:defRPr>
            </a:lvl1pPr>
          </a:lstStyle>
          <a:p>
            <a:pPr lvl="0">
              <a:defRPr sz="1800">
                <a:effectLst/>
              </a:defRPr>
            </a:pPr>
            <a:r>
              <a:rPr sz="2800">
                <a:effectLst>
                  <a:outerShdw blurRad="12700" dist="25400" dir="2700000" rotWithShape="0">
                    <a:srgbClr val="DDDDDD"/>
                  </a:outerShdw>
                </a:effectLst>
              </a:rPr>
              <a:t>GSA Pricing</a:t>
            </a:r>
          </a:p>
        </p:txBody>
      </p:sp>
      <p:sp>
        <p:nvSpPr>
          <p:cNvPr id="85" name="Shape 85"/>
          <p:cNvSpPr>
            <a:spLocks noGrp="1"/>
          </p:cNvSpPr>
          <p:nvPr>
            <p:ph type="body" idx="4294967295"/>
          </p:nvPr>
        </p:nvSpPr>
        <p:spPr>
          <a:xfrm>
            <a:off x="304800" y="1600200"/>
            <a:ext cx="8458200" cy="45259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0" lvl="0" indent="0">
              <a:buSzTx/>
              <a:buNone/>
              <a:defRPr sz="1800"/>
            </a:pPr>
            <a:r>
              <a:rPr sz="2800" dirty="0"/>
              <a:t>Can I change my GSA pricing after the award?</a:t>
            </a:r>
          </a:p>
          <a:p>
            <a:pPr marL="0" lvl="0" indent="0">
              <a:buSzTx/>
              <a:buNone/>
              <a:defRPr sz="1800"/>
            </a:pPr>
            <a:endParaRPr sz="1600" dirty="0"/>
          </a:p>
          <a:p>
            <a:pPr lvl="1">
              <a:buClr>
                <a:srgbClr val="336699"/>
              </a:buClr>
              <a:buFont typeface="Wingdings"/>
              <a:buChar char="▪"/>
              <a:defRPr sz="1800"/>
            </a:pPr>
            <a:r>
              <a:rPr sz="2800" dirty="0"/>
              <a:t>Yes, through contract modifications</a:t>
            </a:r>
            <a:r>
              <a:rPr sz="2800" dirty="0" smtClean="0"/>
              <a:t>.</a:t>
            </a:r>
            <a:endParaRPr lang="en-US" sz="2800" dirty="0" smtClean="0"/>
          </a:p>
          <a:p>
            <a:pPr lvl="1">
              <a:buClr>
                <a:srgbClr val="336699"/>
              </a:buClr>
              <a:buFont typeface="Wingdings"/>
              <a:buChar char="▪"/>
              <a:defRPr sz="1800"/>
            </a:pPr>
            <a:endParaRPr sz="900" dirty="0"/>
          </a:p>
          <a:p>
            <a:pPr lvl="1">
              <a:buClr>
                <a:srgbClr val="336699"/>
              </a:buClr>
              <a:buFont typeface="Wingdings"/>
              <a:buChar char="▪"/>
              <a:defRPr sz="1800"/>
            </a:pPr>
            <a:r>
              <a:rPr sz="2800" dirty="0"/>
              <a:t>Several are allowed a year but most companies do annual modifications</a:t>
            </a:r>
            <a:r>
              <a:rPr sz="2800" dirty="0" smtClean="0"/>
              <a:t>.</a:t>
            </a:r>
            <a:endParaRPr lang="en-US" sz="2800" dirty="0" smtClean="0"/>
          </a:p>
          <a:p>
            <a:pPr lvl="1">
              <a:buClr>
                <a:srgbClr val="336699"/>
              </a:buClr>
              <a:buFont typeface="Wingdings"/>
              <a:buChar char="▪"/>
              <a:defRPr sz="1800"/>
            </a:pPr>
            <a:endParaRPr sz="900" dirty="0"/>
          </a:p>
          <a:p>
            <a:pPr lvl="1">
              <a:buClr>
                <a:srgbClr val="336699"/>
              </a:buClr>
              <a:buFont typeface="Wingdings"/>
              <a:buChar char="▪"/>
              <a:defRPr sz="1800"/>
            </a:pPr>
            <a:r>
              <a:rPr sz="2800" dirty="0"/>
              <a:t>Service companies have less problems with price changes than product companies</a:t>
            </a:r>
            <a:r>
              <a:rPr sz="2800" dirty="0" smtClean="0"/>
              <a:t>.</a:t>
            </a:r>
            <a:endParaRPr lang="en-US" sz="2800" dirty="0" smtClean="0"/>
          </a:p>
          <a:p>
            <a:pPr lvl="1">
              <a:buClr>
                <a:srgbClr val="336699"/>
              </a:buClr>
              <a:buFont typeface="Wingdings"/>
              <a:buChar char="▪"/>
              <a:defRPr sz="1800"/>
            </a:pPr>
            <a:endParaRPr sz="900" dirty="0"/>
          </a:p>
          <a:p>
            <a:pPr lvl="1">
              <a:buClr>
                <a:srgbClr val="336699"/>
              </a:buClr>
              <a:buFont typeface="Wingdings"/>
              <a:buChar char="▪"/>
              <a:defRPr sz="1800"/>
            </a:pPr>
            <a:r>
              <a:rPr sz="2800" dirty="0"/>
              <a:t>Dealing with price volatility. </a:t>
            </a:r>
          </a:p>
        </p:txBody>
      </p:sp>
    </p:spTree>
  </p:cSld>
  <p:clrMapOvr>
    <a:masterClrMapping/>
  </p:clrMapOvr>
  <p:transition xmlns:p14="http://schemas.microsoft.com/office/powerpoint/2010/main" spd="med"/>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7" name="Shape 87"/>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a:defRPr sz="2800">
                <a:effectLst>
                  <a:outerShdw blurRad="12700" dist="25400" dir="2700000" rotWithShape="0">
                    <a:srgbClr val="DDDDDD"/>
                  </a:outerShdw>
                </a:effectLst>
              </a:defRPr>
            </a:lvl1pPr>
          </a:lstStyle>
          <a:p>
            <a:pPr lvl="0">
              <a:defRPr sz="1800">
                <a:effectLst/>
              </a:defRPr>
            </a:pPr>
            <a:r>
              <a:rPr sz="2800">
                <a:effectLst>
                  <a:outerShdw blurRad="12700" dist="25400" dir="2700000" rotWithShape="0">
                    <a:srgbClr val="DDDDDD"/>
                  </a:outerShdw>
                </a:effectLst>
              </a:rPr>
              <a:t>The GSA Proposal – Key Factors</a:t>
            </a:r>
          </a:p>
        </p:txBody>
      </p:sp>
      <p:sp>
        <p:nvSpPr>
          <p:cNvPr id="88" name="Shape 88"/>
          <p:cNvSpPr>
            <a:spLocks noGrp="1"/>
          </p:cNvSpPr>
          <p:nvPr>
            <p:ph type="body" idx="4294967295"/>
          </p:nvPr>
        </p:nvSpPr>
        <p:spPr>
          <a:xfrm>
            <a:off x="304800" y="1600200"/>
            <a:ext cx="8458200" cy="45259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0" lvl="0" indent="0">
              <a:buSzTx/>
              <a:buNone/>
              <a:defRPr sz="1800"/>
            </a:pPr>
            <a:r>
              <a:rPr sz="2800"/>
              <a:t>What are the key factors to writing a proposal that GSA will approve?</a:t>
            </a:r>
          </a:p>
          <a:p>
            <a:pPr marL="0" lvl="0" indent="0">
              <a:buSzTx/>
              <a:buNone/>
              <a:defRPr sz="1800"/>
            </a:pPr>
            <a:endParaRPr sz="1100"/>
          </a:p>
          <a:p>
            <a:pPr marL="742950" lvl="1" indent="-285750">
              <a:spcBef>
                <a:spcPts val="500"/>
              </a:spcBef>
              <a:buClr>
                <a:srgbClr val="336699"/>
              </a:buClr>
              <a:buFont typeface="Wingdings"/>
              <a:defRPr sz="1800"/>
            </a:pPr>
            <a:r>
              <a:rPr sz="2400"/>
              <a:t>150+ pages</a:t>
            </a:r>
          </a:p>
          <a:p>
            <a:pPr marL="285750" lvl="1" indent="171450">
              <a:spcBef>
                <a:spcPts val="500"/>
              </a:spcBef>
              <a:buSzTx/>
              <a:buNone/>
              <a:defRPr sz="1800"/>
            </a:pPr>
            <a:endParaRPr sz="2400"/>
          </a:p>
          <a:p>
            <a:pPr marL="742950" lvl="1" indent="-285750">
              <a:spcBef>
                <a:spcPts val="500"/>
              </a:spcBef>
              <a:buClr>
                <a:srgbClr val="336699"/>
              </a:buClr>
              <a:buFont typeface="Wingdings"/>
              <a:defRPr sz="1800"/>
            </a:pPr>
            <a:r>
              <a:rPr sz="2400"/>
              <a:t>10 – 20 files depending on the specific schedule</a:t>
            </a:r>
          </a:p>
          <a:p>
            <a:pPr marL="285750" lvl="1" indent="171450">
              <a:spcBef>
                <a:spcPts val="500"/>
              </a:spcBef>
              <a:buSzTx/>
              <a:buNone/>
              <a:defRPr sz="1800"/>
            </a:pPr>
            <a:endParaRPr sz="2400"/>
          </a:p>
          <a:p>
            <a:pPr marL="742950" lvl="1" indent="-285750">
              <a:spcBef>
                <a:spcPts val="500"/>
              </a:spcBef>
              <a:buClr>
                <a:srgbClr val="336699"/>
              </a:buClr>
              <a:buFont typeface="Wingdings"/>
              <a:defRPr sz="1800"/>
            </a:pPr>
            <a:r>
              <a:rPr sz="2400"/>
              <a:t>2 critical files that are the core of every GSA schedule proposal: discount disclosures and proposed GSA pricing based on discounting disclosures</a:t>
            </a:r>
          </a:p>
        </p:txBody>
      </p:sp>
    </p:spTree>
  </p:cSld>
  <p:clrMapOvr>
    <a:masterClrMapping/>
  </p:clrMapOvr>
  <p:transition xmlns:p14="http://schemas.microsoft.com/office/powerpoint/2010/main" spd="med"/>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0" name="Shape 90"/>
          <p:cNvSpPr>
            <a:spLocks noGrp="1"/>
          </p:cNvSpPr>
          <p:nvPr>
            <p:ph type="title" idx="4294967295"/>
          </p:nvPr>
        </p:nvSpPr>
        <p:spPr>
          <a:xfrm>
            <a:off x="152400" y="152400"/>
            <a:ext cx="70866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p>
            <a:pPr lvl="0" algn="l">
              <a:defRPr sz="1800"/>
            </a:pPr>
            <a:r>
              <a:rPr sz="2800">
                <a:effectLst>
                  <a:outerShdw blurRad="12700" dist="25400" dir="2700000" rotWithShape="0">
                    <a:srgbClr val="DDDDDD"/>
                  </a:outerShdw>
                </a:effectLst>
              </a:rPr>
              <a:t>The GSA Proposal - Key Factors </a:t>
            </a:r>
            <a:br>
              <a:rPr sz="2800">
                <a:effectLst>
                  <a:outerShdw blurRad="12700" dist="25400" dir="2700000" rotWithShape="0">
                    <a:srgbClr val="DDDDDD"/>
                  </a:outerShdw>
                </a:effectLst>
              </a:rPr>
            </a:br>
            <a:r>
              <a:rPr>
                <a:effectLst>
                  <a:outerShdw blurRad="12700" dist="25400" dir="2700000" rotWithShape="0">
                    <a:srgbClr val="DDDDDD"/>
                  </a:outerShdw>
                </a:effectLst>
              </a:rPr>
              <a:t>continued </a:t>
            </a:r>
          </a:p>
        </p:txBody>
      </p:sp>
      <p:sp>
        <p:nvSpPr>
          <p:cNvPr id="91" name="Shape 91"/>
          <p:cNvSpPr>
            <a:spLocks noGrp="1"/>
          </p:cNvSpPr>
          <p:nvPr>
            <p:ph type="body" idx="4294967295"/>
          </p:nvPr>
        </p:nvSpPr>
        <p:spPr>
          <a:xfrm>
            <a:off x="304800" y="1219200"/>
            <a:ext cx="8458200" cy="49069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lnSpcReduction="10000"/>
          </a:bodyPr>
          <a:lstStyle/>
          <a:p>
            <a:pPr marL="0" lvl="0" indent="0">
              <a:buSzTx/>
              <a:buNone/>
              <a:defRPr sz="1800"/>
            </a:pPr>
            <a:r>
              <a:rPr sz="2800" dirty="0"/>
              <a:t>Discount Disclosures</a:t>
            </a:r>
          </a:p>
          <a:p>
            <a:pPr lvl="0">
              <a:buSzTx/>
              <a:buFont typeface="Arial"/>
              <a:buChar char="•"/>
              <a:defRPr sz="1800"/>
            </a:pPr>
            <a:endParaRPr sz="2000" dirty="0"/>
          </a:p>
          <a:p>
            <a:pPr lvl="1">
              <a:spcBef>
                <a:spcPts val="400"/>
              </a:spcBef>
              <a:buClr>
                <a:srgbClr val="336699"/>
              </a:buClr>
              <a:buFont typeface="Arial"/>
              <a:buChar char="•"/>
              <a:defRPr sz="1800"/>
            </a:pPr>
            <a:r>
              <a:rPr sz="2000" dirty="0"/>
              <a:t>Disclosures are required to document your discounting policies and most favored customers.</a:t>
            </a:r>
          </a:p>
          <a:p>
            <a:pPr marL="628650" lvl="1" indent="-342900">
              <a:spcBef>
                <a:spcPts val="500"/>
              </a:spcBef>
              <a:buSzTx/>
              <a:buFont typeface="Arial"/>
              <a:buChar char="•"/>
              <a:defRPr sz="1800"/>
            </a:pPr>
            <a:endParaRPr sz="2000" dirty="0"/>
          </a:p>
          <a:p>
            <a:pPr lvl="1">
              <a:spcBef>
                <a:spcPts val="400"/>
              </a:spcBef>
              <a:buClr>
                <a:srgbClr val="336699"/>
              </a:buClr>
              <a:buFont typeface="Arial"/>
              <a:buChar char="•"/>
              <a:defRPr sz="1800"/>
            </a:pPr>
            <a:r>
              <a:rPr sz="2000" dirty="0"/>
              <a:t>Your proposed GSA pricing is negotiated based on your commercial pricing.</a:t>
            </a:r>
          </a:p>
          <a:p>
            <a:pPr lvl="1">
              <a:spcBef>
                <a:spcPts val="500"/>
              </a:spcBef>
              <a:buClr>
                <a:srgbClr val="336699"/>
              </a:buClr>
              <a:buFont typeface="Arial"/>
              <a:buChar char="•"/>
              <a:defRPr sz="1800"/>
            </a:pPr>
            <a:endParaRPr sz="2000" dirty="0"/>
          </a:p>
          <a:p>
            <a:pPr lvl="1">
              <a:spcBef>
                <a:spcPts val="400"/>
              </a:spcBef>
              <a:buClr>
                <a:srgbClr val="336699"/>
              </a:buClr>
              <a:buFont typeface="Arial"/>
              <a:buChar char="•"/>
              <a:defRPr sz="1800"/>
            </a:pPr>
            <a:r>
              <a:rPr sz="2000" dirty="0"/>
              <a:t>Market discounting is allowed but GSA seeks the most favored customer.</a:t>
            </a:r>
          </a:p>
          <a:p>
            <a:pPr lvl="1">
              <a:spcBef>
                <a:spcPts val="500"/>
              </a:spcBef>
              <a:buClr>
                <a:srgbClr val="336699"/>
              </a:buClr>
              <a:buFont typeface="Arial"/>
              <a:buChar char="•"/>
              <a:defRPr sz="1800"/>
            </a:pPr>
            <a:endParaRPr sz="2000" dirty="0"/>
          </a:p>
          <a:p>
            <a:pPr lvl="1">
              <a:spcBef>
                <a:spcPts val="400"/>
              </a:spcBef>
              <a:buClr>
                <a:srgbClr val="336699"/>
              </a:buClr>
              <a:buFont typeface="Arial"/>
              <a:buChar char="•"/>
              <a:defRPr sz="1800"/>
            </a:pPr>
            <a:r>
              <a:rPr sz="2000" dirty="0"/>
              <a:t>Written discounting policies are rare and informal discounting must be explained.</a:t>
            </a:r>
          </a:p>
          <a:p>
            <a:pPr marL="628650" lvl="1" indent="-342900">
              <a:spcBef>
                <a:spcPts val="500"/>
              </a:spcBef>
              <a:buSzTx/>
              <a:buFont typeface="Arial"/>
              <a:buChar char="•"/>
              <a:defRPr sz="1800"/>
            </a:pPr>
            <a:endParaRPr sz="2000" dirty="0"/>
          </a:p>
          <a:p>
            <a:pPr lvl="1">
              <a:spcBef>
                <a:spcPts val="400"/>
              </a:spcBef>
              <a:buClr>
                <a:srgbClr val="336699"/>
              </a:buClr>
              <a:buFont typeface="Arial"/>
              <a:buChar char="•"/>
              <a:defRPr sz="1800"/>
            </a:pPr>
            <a:r>
              <a:rPr sz="2000" dirty="0"/>
              <a:t>Call your Fedmarket sales person if in doubt. </a:t>
            </a:r>
          </a:p>
        </p:txBody>
      </p:sp>
    </p:spTree>
  </p:cSld>
  <p:clrMapOvr>
    <a:masterClrMapping/>
  </p:clrMapOvr>
  <p:transition xmlns:p14="http://schemas.microsoft.com/office/powerpoint/2010/main" spd="med"/>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3" name="Shape 93"/>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defTabSz="841247">
              <a:defRPr sz="2576">
                <a:effectLst>
                  <a:outerShdw blurRad="11684" dist="23368" dir="2700000" rotWithShape="0">
                    <a:srgbClr val="DDDDDD"/>
                  </a:outerShdw>
                </a:effectLst>
              </a:defRPr>
            </a:lvl1pPr>
          </a:lstStyle>
          <a:p>
            <a:pPr lvl="0">
              <a:defRPr sz="1800">
                <a:effectLst/>
              </a:defRPr>
            </a:pPr>
            <a:r>
              <a:rPr sz="2576">
                <a:effectLst>
                  <a:outerShdw blurRad="11684" dist="23368" dir="2700000" rotWithShape="0">
                    <a:srgbClr val="DDDDDD"/>
                  </a:outerShdw>
                </a:effectLst>
              </a:rPr>
              <a:t>The Evaluation and Award Process</a:t>
            </a:r>
          </a:p>
        </p:txBody>
      </p:sp>
      <p:sp>
        <p:nvSpPr>
          <p:cNvPr id="94" name="Shape 94"/>
          <p:cNvSpPr>
            <a:spLocks noGrp="1"/>
          </p:cNvSpPr>
          <p:nvPr>
            <p:ph type="body" idx="4294967295"/>
          </p:nvPr>
        </p:nvSpPr>
        <p:spPr>
          <a:xfrm>
            <a:off x="304800" y="1371600"/>
            <a:ext cx="8458200" cy="45259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237580" lvl="0" indent="-237580" defTabSz="886968">
              <a:spcBef>
                <a:spcPts val="400"/>
              </a:spcBef>
              <a:buClr>
                <a:srgbClr val="336699"/>
              </a:buClr>
              <a:buFont typeface="Arial"/>
              <a:buChar char="•"/>
              <a:defRPr sz="1800"/>
            </a:pPr>
            <a:r>
              <a:rPr sz="1940"/>
              <a:t>150 page proposal, 10 pages of discount disclosures and proposed pricing tables and the 140 pages of red tape</a:t>
            </a:r>
          </a:p>
          <a:p>
            <a:pPr marL="332613" lvl="0" indent="-332613" defTabSz="886968">
              <a:buClr>
                <a:srgbClr val="336699"/>
              </a:buClr>
              <a:buFont typeface="Arial"/>
              <a:buChar char="•"/>
              <a:defRPr sz="1800"/>
            </a:pPr>
            <a:endParaRPr sz="1940"/>
          </a:p>
          <a:p>
            <a:pPr marL="237580" lvl="0" indent="-237580" defTabSz="886968">
              <a:spcBef>
                <a:spcPts val="400"/>
              </a:spcBef>
              <a:buClr>
                <a:srgbClr val="336699"/>
              </a:buClr>
              <a:buFont typeface="Arial"/>
              <a:buChar char="•"/>
              <a:defRPr sz="1800"/>
            </a:pPr>
            <a:r>
              <a:rPr sz="1940"/>
              <a:t>eOffer (GSA submittal site) requires a digital certificate</a:t>
            </a:r>
          </a:p>
          <a:p>
            <a:pPr marL="332613" lvl="0" indent="-332613" defTabSz="886968">
              <a:buClr>
                <a:srgbClr val="336699"/>
              </a:buClr>
              <a:buFont typeface="Arial"/>
              <a:buChar char="•"/>
              <a:defRPr sz="1800"/>
            </a:pPr>
            <a:endParaRPr sz="1940"/>
          </a:p>
          <a:p>
            <a:pPr marL="237580" lvl="0" indent="-237580" defTabSz="886968">
              <a:spcBef>
                <a:spcPts val="400"/>
              </a:spcBef>
              <a:buClr>
                <a:srgbClr val="336699"/>
              </a:buClr>
              <a:buFont typeface="Arial"/>
              <a:buChar char="•"/>
              <a:defRPr sz="1800"/>
            </a:pPr>
            <a:r>
              <a:rPr sz="1940"/>
              <a:t>In 1 – 4 weeks you will receive an email that states that GSA has your proposal and provides contact information for the GSA proposal evaluator.</a:t>
            </a:r>
          </a:p>
          <a:p>
            <a:pPr marL="332613" lvl="0" indent="-332613" defTabSz="886968">
              <a:buClr>
                <a:srgbClr val="336699"/>
              </a:buClr>
              <a:buFont typeface="Arial"/>
              <a:buChar char="•"/>
              <a:defRPr sz="1800"/>
            </a:pPr>
            <a:endParaRPr sz="1940"/>
          </a:p>
          <a:p>
            <a:pPr marL="237580" lvl="0" indent="-237580" defTabSz="886968">
              <a:spcBef>
                <a:spcPts val="400"/>
              </a:spcBef>
              <a:buClr>
                <a:srgbClr val="336699"/>
              </a:buClr>
              <a:buFont typeface="Arial"/>
              <a:buChar char="•"/>
              <a:defRPr sz="1800"/>
            </a:pPr>
            <a:r>
              <a:rPr sz="1940"/>
              <a:t>Average evaluation times are 3 – 4 months (accelerated evaluations of about 1 month can be arranged with an email from a federal buyer).</a:t>
            </a:r>
          </a:p>
          <a:p>
            <a:pPr marL="332613" lvl="0" indent="-332613" defTabSz="886968">
              <a:buClr>
                <a:srgbClr val="336699"/>
              </a:buClr>
              <a:buFont typeface="Arial"/>
              <a:buChar char="•"/>
              <a:defRPr sz="1800"/>
            </a:pPr>
            <a:endParaRPr sz="1940"/>
          </a:p>
          <a:p>
            <a:pPr marL="237580" lvl="0" indent="-237580" defTabSz="886968">
              <a:spcBef>
                <a:spcPts val="400"/>
              </a:spcBef>
              <a:buClr>
                <a:srgbClr val="336699"/>
              </a:buClr>
              <a:buFont typeface="Arial"/>
              <a:buChar char="•"/>
              <a:defRPr sz="1800"/>
            </a:pPr>
            <a:r>
              <a:rPr sz="1940"/>
              <a:t>Refinements, rejections, negotiations, award, and then upload prices to the GSA schedule pricing database.</a:t>
            </a:r>
          </a:p>
        </p:txBody>
      </p:sp>
    </p:spTree>
  </p:cSld>
  <p:clrMapOvr>
    <a:masterClrMapping/>
  </p:clrMapOvr>
  <p:transition xmlns:p14="http://schemas.microsoft.com/office/powerpoint/2010/main" spd="med"/>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6" name="Shape 96"/>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a:defRPr sz="3200">
                <a:effectLst>
                  <a:outerShdw blurRad="12700" dist="25400" dir="2700000" rotWithShape="0">
                    <a:srgbClr val="DDDDDD"/>
                  </a:outerShdw>
                </a:effectLst>
              </a:defRPr>
            </a:lvl1pPr>
          </a:lstStyle>
          <a:p>
            <a:pPr lvl="0">
              <a:defRPr sz="1800">
                <a:effectLst/>
              </a:defRPr>
            </a:pPr>
            <a:r>
              <a:rPr sz="3200">
                <a:effectLst>
                  <a:outerShdw blurRad="12700" dist="25400" dir="2700000" rotWithShape="0">
                    <a:srgbClr val="DDDDDD"/>
                  </a:outerShdw>
                </a:effectLst>
              </a:rPr>
              <a:t>Price Offer and Negotiation</a:t>
            </a:r>
          </a:p>
        </p:txBody>
      </p:sp>
      <p:sp>
        <p:nvSpPr>
          <p:cNvPr id="97" name="Shape 97"/>
          <p:cNvSpPr>
            <a:spLocks noGrp="1"/>
          </p:cNvSpPr>
          <p:nvPr>
            <p:ph type="body" idx="4294967295"/>
          </p:nvPr>
        </p:nvSpPr>
        <p:spPr>
          <a:xfrm>
            <a:off x="304800" y="1371600"/>
            <a:ext cx="8458200" cy="47545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lvl="0" defTabSz="886968">
              <a:spcBef>
                <a:spcPts val="400"/>
              </a:spcBef>
              <a:buFont typeface="Arial"/>
              <a:buChar char="•"/>
              <a:defRPr sz="1800"/>
            </a:pPr>
            <a:r>
              <a:rPr sz="1940" dirty="0"/>
              <a:t>Price offers are based on written discounting policies.</a:t>
            </a:r>
          </a:p>
          <a:p>
            <a:pPr lvl="0" defTabSz="886968">
              <a:buSzTx/>
              <a:buFont typeface="Arial"/>
              <a:buChar char="•"/>
              <a:defRPr sz="1800"/>
            </a:pPr>
            <a:endParaRPr sz="1940" dirty="0"/>
          </a:p>
          <a:p>
            <a:pPr lvl="0" defTabSz="886968">
              <a:spcBef>
                <a:spcPts val="400"/>
              </a:spcBef>
              <a:buFont typeface="Arial"/>
              <a:buChar char="•"/>
              <a:defRPr sz="1800"/>
            </a:pPr>
            <a:r>
              <a:rPr sz="1940" dirty="0"/>
              <a:t>Discounting is much more critical for product companies.</a:t>
            </a:r>
          </a:p>
          <a:p>
            <a:pPr lvl="0" defTabSz="886968">
              <a:buSzTx/>
              <a:buFont typeface="Arial"/>
              <a:buChar char="•"/>
              <a:defRPr sz="1800"/>
            </a:pPr>
            <a:endParaRPr sz="1940" dirty="0"/>
          </a:p>
          <a:p>
            <a:pPr lvl="0" defTabSz="886968">
              <a:spcBef>
                <a:spcPts val="400"/>
              </a:spcBef>
              <a:buFont typeface="Arial"/>
              <a:buChar char="•"/>
              <a:defRPr sz="1800"/>
            </a:pPr>
            <a:r>
              <a:rPr sz="1940" dirty="0"/>
              <a:t>$100 product example.</a:t>
            </a:r>
          </a:p>
          <a:p>
            <a:pPr marL="0" lvl="0" indent="0" defTabSz="886968">
              <a:spcBef>
                <a:spcPts val="400"/>
              </a:spcBef>
              <a:buSzTx/>
              <a:buNone/>
              <a:defRPr sz="1800"/>
            </a:pPr>
            <a:r>
              <a:rPr sz="1940" dirty="0"/>
              <a:t> </a:t>
            </a:r>
          </a:p>
          <a:p>
            <a:pPr lvl="0" defTabSz="886968">
              <a:spcBef>
                <a:spcPts val="400"/>
              </a:spcBef>
              <a:buFont typeface="Arial"/>
              <a:buChar char="•"/>
              <a:defRPr sz="1800"/>
            </a:pPr>
            <a:r>
              <a:rPr sz="1940" dirty="0"/>
              <a:t>Volume discounting may be offered.</a:t>
            </a:r>
          </a:p>
          <a:p>
            <a:pPr lvl="0" defTabSz="886968">
              <a:buSzTx/>
              <a:buFont typeface="Arial"/>
              <a:buChar char="•"/>
              <a:defRPr sz="1800"/>
            </a:pPr>
            <a:endParaRPr sz="1940" dirty="0"/>
          </a:p>
          <a:p>
            <a:pPr lvl="0" defTabSz="886968">
              <a:spcBef>
                <a:spcPts val="400"/>
              </a:spcBef>
              <a:buFont typeface="Arial"/>
              <a:buChar char="•"/>
              <a:defRPr sz="1800"/>
            </a:pPr>
            <a:r>
              <a:rPr sz="1940" dirty="0"/>
              <a:t>Regional pricing is accepted.</a:t>
            </a:r>
          </a:p>
          <a:p>
            <a:pPr lvl="0" defTabSz="886968">
              <a:buSzTx/>
              <a:buFont typeface="Arial"/>
              <a:buChar char="•"/>
              <a:defRPr sz="1800"/>
            </a:pPr>
            <a:endParaRPr sz="1940" dirty="0"/>
          </a:p>
          <a:p>
            <a:pPr lvl="0" defTabSz="886968">
              <a:spcBef>
                <a:spcPts val="400"/>
              </a:spcBef>
              <a:buFont typeface="Arial"/>
              <a:buChar char="•"/>
              <a:defRPr sz="1800"/>
            </a:pPr>
            <a:r>
              <a:rPr sz="1940" dirty="0"/>
              <a:t>Huge price lists are handled with Excel spreadsheets.</a:t>
            </a:r>
          </a:p>
          <a:p>
            <a:pPr lvl="0" defTabSz="886968">
              <a:buSzTx/>
              <a:buFont typeface="Arial"/>
              <a:buChar char="•"/>
              <a:defRPr sz="1800"/>
            </a:pPr>
            <a:endParaRPr sz="1940" dirty="0"/>
          </a:p>
          <a:p>
            <a:pPr lvl="0" defTabSz="886968">
              <a:spcBef>
                <a:spcPts val="400"/>
              </a:spcBef>
              <a:buFont typeface="Arial"/>
              <a:buChar char="•"/>
              <a:defRPr sz="1800"/>
            </a:pPr>
            <a:r>
              <a:rPr sz="1940" dirty="0"/>
              <a:t>Services pricing is normally based on hourly labor rates.</a:t>
            </a:r>
          </a:p>
        </p:txBody>
      </p:sp>
    </p:spTree>
  </p:cSld>
  <p:clrMapOvr>
    <a:masterClrMapping/>
  </p:clrMapOvr>
  <p:transition xmlns:p14="http://schemas.microsoft.com/office/powerpoint/2010/main" spd="med"/>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9" name="Shape 99"/>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defTabSz="832104">
              <a:defRPr sz="2912">
                <a:effectLst>
                  <a:outerShdw blurRad="11557" dist="23114" dir="2700000" rotWithShape="0">
                    <a:srgbClr val="DDDDDD"/>
                  </a:outerShdw>
                </a:effectLst>
              </a:defRPr>
            </a:lvl1pPr>
          </a:lstStyle>
          <a:p>
            <a:pPr lvl="0">
              <a:defRPr sz="1800">
                <a:effectLst/>
              </a:defRPr>
            </a:pPr>
            <a:r>
              <a:rPr sz="2912">
                <a:effectLst>
                  <a:outerShdw blurRad="11557" dist="23114" dir="2700000" rotWithShape="0">
                    <a:srgbClr val="DDDDDD"/>
                  </a:outerShdw>
                </a:effectLst>
              </a:rPr>
              <a:t>Proving Corporate Capabilities</a:t>
            </a:r>
          </a:p>
        </p:txBody>
      </p:sp>
      <p:sp>
        <p:nvSpPr>
          <p:cNvPr id="100" name="Shape 100"/>
          <p:cNvSpPr>
            <a:spLocks noGrp="1"/>
          </p:cNvSpPr>
          <p:nvPr>
            <p:ph type="body" idx="4294967295"/>
          </p:nvPr>
        </p:nvSpPr>
        <p:spPr>
          <a:xfrm>
            <a:off x="304800" y="1600200"/>
            <a:ext cx="8458200" cy="45259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0" lvl="0" indent="0">
              <a:spcBef>
                <a:spcPts val="500"/>
              </a:spcBef>
              <a:buSzTx/>
              <a:buNone/>
              <a:defRPr sz="1800"/>
            </a:pPr>
            <a:r>
              <a:rPr sz="2400"/>
              <a:t>The critical part of the Technical Proposal to GSA is the requirement for several project descriptions (summaries of </a:t>
            </a:r>
            <a:r>
              <a:rPr sz="2400" u="sng">
                <a:latin typeface="Tahoma Negreta"/>
                <a:ea typeface="Tahoma Negreta"/>
                <a:cs typeface="Tahoma Negreta"/>
                <a:sym typeface="Tahoma Negreta"/>
              </a:rPr>
              <a:t>project</a:t>
            </a:r>
            <a:r>
              <a:rPr sz="2400" u="sng"/>
              <a:t> </a:t>
            </a:r>
            <a:r>
              <a:rPr sz="2400"/>
              <a:t>level corporate experience).</a:t>
            </a:r>
          </a:p>
          <a:p>
            <a:pPr marL="0" lvl="0" indent="0">
              <a:buSzTx/>
              <a:buNone/>
              <a:defRPr sz="1800"/>
            </a:pPr>
            <a:endParaRPr sz="2400" u="sng"/>
          </a:p>
          <a:p>
            <a:pPr marL="0" lvl="0" indent="0">
              <a:spcBef>
                <a:spcPts val="500"/>
              </a:spcBef>
              <a:buSzTx/>
              <a:buNone/>
              <a:defRPr sz="1800"/>
            </a:pPr>
            <a:r>
              <a:rPr sz="2400"/>
              <a:t>The remaining parts of the technical proposal are red tape items.</a:t>
            </a:r>
          </a:p>
          <a:p>
            <a:pPr marL="0" lvl="0" indent="0">
              <a:buSzTx/>
              <a:buNone/>
              <a:defRPr sz="1800"/>
            </a:pPr>
            <a:endParaRPr sz="2400" u="sng"/>
          </a:p>
          <a:p>
            <a:pPr marL="0" lvl="0" indent="0">
              <a:spcBef>
                <a:spcPts val="500"/>
              </a:spcBef>
              <a:buSzTx/>
              <a:buNone/>
              <a:defRPr sz="1800"/>
            </a:pPr>
            <a:r>
              <a:rPr sz="2400"/>
              <a:t>Writing summaries of corporate experience to prove your company’s capabilities are often a problem for service companies new to the market. </a:t>
            </a:r>
          </a:p>
        </p:txBody>
      </p:sp>
    </p:spTree>
  </p:cSld>
  <p:clrMapOvr>
    <a:masterClrMapping/>
  </p:clrMapOvr>
  <p:transition xmlns:p14="http://schemas.microsoft.com/office/powerpoint/2010/main" spd="med"/>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 name="Shape 102"/>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a:defRPr sz="3200">
                <a:effectLst>
                  <a:outerShdw blurRad="12700" dist="25400" dir="2700000" rotWithShape="0">
                    <a:srgbClr val="DDDDDD"/>
                  </a:outerShdw>
                </a:effectLst>
              </a:defRPr>
            </a:lvl1pPr>
          </a:lstStyle>
          <a:p>
            <a:pPr lvl="0">
              <a:defRPr sz="1800">
                <a:effectLst/>
              </a:defRPr>
            </a:pPr>
            <a:r>
              <a:rPr sz="3200">
                <a:effectLst>
                  <a:outerShdw blurRad="12700" dist="25400" dir="2700000" rotWithShape="0">
                    <a:srgbClr val="DDDDDD"/>
                  </a:outerShdw>
                </a:effectLst>
              </a:rPr>
              <a:t>How long? How much? </a:t>
            </a:r>
          </a:p>
        </p:txBody>
      </p:sp>
      <p:sp>
        <p:nvSpPr>
          <p:cNvPr id="103" name="Shape 103"/>
          <p:cNvSpPr>
            <a:spLocks noGrp="1"/>
          </p:cNvSpPr>
          <p:nvPr>
            <p:ph type="body" idx="4294967295"/>
          </p:nvPr>
        </p:nvSpPr>
        <p:spPr>
          <a:xfrm>
            <a:off x="304800" y="1219200"/>
            <a:ext cx="8458200" cy="49069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fontScale="92500" lnSpcReduction="20000"/>
          </a:bodyPr>
          <a:lstStyle/>
          <a:p>
            <a:pPr marL="0" lvl="0" indent="0" defTabSz="886968">
              <a:spcBef>
                <a:spcPts val="500"/>
              </a:spcBef>
              <a:buSzTx/>
              <a:buNone/>
              <a:defRPr sz="1800"/>
            </a:pPr>
            <a:r>
              <a:rPr sz="2000" dirty="0"/>
              <a:t>How long will it take me and how much will it cost us to get on a GSA Schedule?</a:t>
            </a:r>
          </a:p>
          <a:p>
            <a:pPr marL="0" lvl="0" indent="0" defTabSz="886968">
              <a:buSzTx/>
              <a:buNone/>
              <a:defRPr sz="1800"/>
            </a:pPr>
            <a:endParaRPr sz="2000" dirty="0"/>
          </a:p>
          <a:p>
            <a:pPr lvl="1" indent="-342900" defTabSz="886968">
              <a:spcBef>
                <a:spcPts val="400"/>
              </a:spcBef>
              <a:buClr>
                <a:srgbClr val="336699"/>
              </a:buClr>
              <a:defRPr sz="1800"/>
            </a:pPr>
            <a:r>
              <a:rPr sz="2000" dirty="0"/>
              <a:t>Fedmarket’s services to prepare a GSA schedule proposal range from $ </a:t>
            </a:r>
            <a:r>
              <a:rPr lang="en-US" sz="2000" dirty="0" smtClean="0"/>
              <a:t>3,000</a:t>
            </a:r>
            <a:r>
              <a:rPr sz="2000" dirty="0" smtClean="0"/>
              <a:t> </a:t>
            </a:r>
            <a:r>
              <a:rPr sz="2000" dirty="0"/>
              <a:t>to $ 12,000 depending on the scope of the services</a:t>
            </a:r>
            <a:r>
              <a:rPr sz="2000" dirty="0" smtClean="0"/>
              <a:t>.</a:t>
            </a:r>
            <a:endParaRPr lang="en-US" sz="2000" dirty="0" smtClean="0"/>
          </a:p>
          <a:p>
            <a:pPr lvl="1" indent="-342900" defTabSz="886968">
              <a:spcBef>
                <a:spcPts val="400"/>
              </a:spcBef>
              <a:buClr>
                <a:srgbClr val="336699"/>
              </a:buClr>
              <a:defRPr sz="1800"/>
            </a:pPr>
            <a:endParaRPr sz="2000" dirty="0"/>
          </a:p>
          <a:p>
            <a:pPr lvl="1" indent="-342900" defTabSz="886968">
              <a:spcBef>
                <a:spcPts val="400"/>
              </a:spcBef>
              <a:buClr>
                <a:srgbClr val="336699"/>
              </a:buClr>
              <a:defRPr sz="1800"/>
            </a:pPr>
            <a:r>
              <a:rPr sz="2000" dirty="0"/>
              <a:t>Elapsed time from proposal to award: 6 months </a:t>
            </a:r>
            <a:r>
              <a:rPr sz="2000" dirty="0" smtClean="0"/>
              <a:t>plus</a:t>
            </a:r>
            <a:r>
              <a:rPr lang="en-US" sz="2000" dirty="0" smtClean="0"/>
              <a:t>,</a:t>
            </a:r>
            <a:r>
              <a:rPr sz="2000" dirty="0" smtClean="0"/>
              <a:t> </a:t>
            </a:r>
            <a:r>
              <a:rPr sz="2000" dirty="0"/>
              <a:t>but can be </a:t>
            </a:r>
            <a:r>
              <a:rPr sz="2000" dirty="0" smtClean="0"/>
              <a:t>shortened</a:t>
            </a:r>
            <a:endParaRPr lang="en-US" sz="2000" dirty="0" smtClean="0"/>
          </a:p>
          <a:p>
            <a:pPr lvl="1" indent="-342900" defTabSz="886968">
              <a:spcBef>
                <a:spcPts val="400"/>
              </a:spcBef>
              <a:buClr>
                <a:srgbClr val="336699"/>
              </a:buClr>
              <a:defRPr sz="1800"/>
            </a:pPr>
            <a:endParaRPr sz="2000" dirty="0"/>
          </a:p>
          <a:p>
            <a:pPr lvl="1" indent="-342900" defTabSz="886968">
              <a:spcBef>
                <a:spcPts val="400"/>
              </a:spcBef>
              <a:buClr>
                <a:srgbClr val="336699"/>
              </a:buClr>
              <a:defRPr sz="1800"/>
            </a:pPr>
            <a:r>
              <a:rPr sz="2000" dirty="0"/>
              <a:t>Federal agency call ins can shorten evaluation time after proposal submittal to one month.</a:t>
            </a:r>
          </a:p>
          <a:p>
            <a:pPr marL="0" lvl="0" indent="0" defTabSz="886968">
              <a:buClr>
                <a:srgbClr val="336699"/>
              </a:buClr>
              <a:buFont typeface="Wingdings"/>
              <a:buChar char="➢"/>
              <a:defRPr sz="1800"/>
            </a:pPr>
            <a:endParaRPr sz="2000" dirty="0"/>
          </a:p>
          <a:p>
            <a:pPr marL="0" lvl="0" indent="0" defTabSz="886968">
              <a:spcBef>
                <a:spcPts val="400"/>
              </a:spcBef>
              <a:buSzTx/>
              <a:buNone/>
              <a:defRPr sz="1800"/>
            </a:pPr>
            <a:r>
              <a:rPr sz="2000" dirty="0"/>
              <a:t>Preparing a GSA schedule proposal is like preparing a corporate income tax return.</a:t>
            </a:r>
          </a:p>
          <a:p>
            <a:pPr marL="0" lvl="0" indent="0" defTabSz="886968">
              <a:buSzTx/>
              <a:buNone/>
              <a:defRPr sz="1800"/>
            </a:pPr>
            <a:endParaRPr sz="1100" dirty="0"/>
          </a:p>
          <a:p>
            <a:pPr marL="0" lvl="0" indent="0" defTabSz="886968">
              <a:spcBef>
                <a:spcPts val="400"/>
              </a:spcBef>
              <a:buSzTx/>
              <a:buNone/>
              <a:defRPr sz="1800"/>
            </a:pPr>
            <a:r>
              <a:rPr sz="2000" dirty="0"/>
              <a:t>The danger of low GSA service bids; would you select a heart surgeon based on low cost?</a:t>
            </a:r>
          </a:p>
          <a:p>
            <a:pPr marL="0" lvl="0" indent="0" algn="ctr" defTabSz="886968">
              <a:spcBef>
                <a:spcPts val="500"/>
              </a:spcBef>
              <a:buSzTx/>
              <a:buNone/>
              <a:defRPr sz="1800"/>
            </a:pPr>
            <a:r>
              <a:rPr sz="2328" dirty="0">
                <a:latin typeface="Tahoma Negreta"/>
                <a:ea typeface="Tahoma Negreta"/>
                <a:cs typeface="Tahoma Negreta"/>
                <a:sym typeface="Tahoma Negreta"/>
              </a:rPr>
              <a:t>BEWARE: A contract award cannot be guaranteed! </a:t>
            </a:r>
          </a:p>
        </p:txBody>
      </p:sp>
    </p:spTree>
  </p:cSld>
  <p:clrMapOvr>
    <a:masterClrMapping/>
  </p:clrMapOvr>
  <p:transition xmlns:p14="http://schemas.microsoft.com/office/powerpoint/2010/main" spd="med"/>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5" name="Shape 105"/>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defTabSz="905255">
              <a:defRPr sz="3168">
                <a:effectLst>
                  <a:outerShdw blurRad="12573" dist="25146" dir="2700000" rotWithShape="0">
                    <a:srgbClr val="DDDDDD"/>
                  </a:outerShdw>
                </a:effectLst>
              </a:defRPr>
            </a:lvl1pPr>
          </a:lstStyle>
          <a:p>
            <a:pPr lvl="0">
              <a:defRPr sz="1800">
                <a:effectLst/>
              </a:defRPr>
            </a:pPr>
            <a:r>
              <a:rPr sz="3168">
                <a:effectLst>
                  <a:outerShdw blurRad="12573" dist="25146" dir="2700000" rotWithShape="0">
                    <a:srgbClr val="DDDDDD"/>
                  </a:outerShdw>
                </a:effectLst>
              </a:rPr>
              <a:t>Selling using GSA Schedules</a:t>
            </a:r>
          </a:p>
        </p:txBody>
      </p:sp>
      <p:sp>
        <p:nvSpPr>
          <p:cNvPr id="106" name="Shape 106"/>
          <p:cNvSpPr>
            <a:spLocks noGrp="1"/>
          </p:cNvSpPr>
          <p:nvPr>
            <p:ph type="body" idx="4294967295"/>
          </p:nvPr>
        </p:nvSpPr>
        <p:spPr>
          <a:xfrm>
            <a:off x="304800" y="1600200"/>
            <a:ext cx="8458200" cy="45259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lvl="0">
              <a:spcBef>
                <a:spcPts val="500"/>
              </a:spcBef>
              <a:buClr>
                <a:srgbClr val="336699"/>
              </a:buClr>
              <a:buFont typeface="Arial"/>
              <a:buChar char="•"/>
              <a:defRPr sz="1800"/>
            </a:pPr>
            <a:r>
              <a:rPr sz="2400" dirty="0"/>
              <a:t>Sell in the same way you do in the commercial sector</a:t>
            </a:r>
          </a:p>
          <a:p>
            <a:pPr lvl="0">
              <a:buSzTx/>
              <a:buFont typeface="Arial"/>
              <a:buChar char="•"/>
              <a:defRPr sz="1800"/>
            </a:pPr>
            <a:endParaRPr sz="2400" dirty="0"/>
          </a:p>
          <a:p>
            <a:pPr lvl="0">
              <a:spcBef>
                <a:spcPts val="500"/>
              </a:spcBef>
              <a:buClr>
                <a:srgbClr val="336699"/>
              </a:buClr>
              <a:buFont typeface="Arial"/>
              <a:buChar char="•"/>
              <a:defRPr sz="1800"/>
            </a:pPr>
            <a:r>
              <a:rPr sz="2400" dirty="0"/>
              <a:t>Recognize that for other than commodities you must generate demand</a:t>
            </a:r>
          </a:p>
          <a:p>
            <a:pPr lvl="0">
              <a:buSzTx/>
              <a:buFont typeface="Arial"/>
              <a:buChar char="•"/>
              <a:defRPr sz="1800"/>
            </a:pPr>
            <a:endParaRPr sz="2400" dirty="0"/>
          </a:p>
          <a:p>
            <a:pPr lvl="0">
              <a:spcBef>
                <a:spcPts val="500"/>
              </a:spcBef>
              <a:buClr>
                <a:srgbClr val="336699"/>
              </a:buClr>
              <a:buFont typeface="Arial"/>
              <a:buChar char="•"/>
              <a:defRPr sz="1800"/>
            </a:pPr>
            <a:r>
              <a:rPr sz="2400" dirty="0"/>
              <a:t>Find </a:t>
            </a:r>
            <a:r>
              <a:rPr lang="en-US" sz="2400" dirty="0" smtClean="0"/>
              <a:t>out </a:t>
            </a:r>
            <a:r>
              <a:rPr sz="2400" dirty="0" smtClean="0"/>
              <a:t>who </a:t>
            </a:r>
            <a:r>
              <a:rPr sz="2400" dirty="0"/>
              <a:t>buys what you sell (database research)</a:t>
            </a:r>
          </a:p>
          <a:p>
            <a:pPr lvl="0">
              <a:buSzTx/>
              <a:buFont typeface="Arial"/>
              <a:buChar char="•"/>
              <a:defRPr sz="1800"/>
            </a:pPr>
            <a:endParaRPr sz="2400" dirty="0"/>
          </a:p>
          <a:p>
            <a:pPr lvl="0">
              <a:spcBef>
                <a:spcPts val="500"/>
              </a:spcBef>
              <a:buClr>
                <a:srgbClr val="336699"/>
              </a:buClr>
              <a:buFont typeface="Arial"/>
              <a:buChar char="•"/>
              <a:defRPr sz="1800"/>
            </a:pPr>
            <a:r>
              <a:rPr sz="2400" dirty="0"/>
              <a:t>Conduct sales 101</a:t>
            </a:r>
          </a:p>
          <a:p>
            <a:pPr lvl="0">
              <a:buSzTx/>
              <a:buFont typeface="Arial"/>
              <a:buChar char="•"/>
              <a:defRPr sz="1800"/>
            </a:pPr>
            <a:endParaRPr sz="2400" dirty="0"/>
          </a:p>
          <a:p>
            <a:pPr lvl="0">
              <a:spcBef>
                <a:spcPts val="500"/>
              </a:spcBef>
              <a:buClr>
                <a:srgbClr val="336699"/>
              </a:buClr>
              <a:buFont typeface="Arial"/>
              <a:buChar char="•"/>
              <a:defRPr sz="1800"/>
            </a:pPr>
            <a:r>
              <a:rPr sz="2400" dirty="0"/>
              <a:t>It’s not easy but focus is the key</a:t>
            </a:r>
          </a:p>
        </p:txBody>
      </p:sp>
    </p:spTree>
  </p:cSld>
  <p:clrMapOvr>
    <a:masterClrMapping/>
  </p:clrMapOvr>
  <p:transition xmlns:p14="http://schemas.microsoft.com/office/powerpoint/2010/main" spd="med"/>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p:cNvSpPr txBox="1"/>
          <p:nvPr/>
        </p:nvSpPr>
        <p:spPr>
          <a:xfrm>
            <a:off x="436729" y="315078"/>
            <a:ext cx="4443632" cy="523218"/>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r>
              <a:rPr kumimoji="0" lang="en-US" sz="2800" b="1" i="0" u="none" strike="noStrike" cap="none" spc="0" normalizeH="0" baseline="0" dirty="0" smtClean="0">
                <a:ln>
                  <a:noFill/>
                </a:ln>
                <a:solidFill>
                  <a:srgbClr val="000000"/>
                </a:solidFill>
                <a:effectLst/>
                <a:uFillTx/>
                <a:latin typeface="Tahoma"/>
                <a:ea typeface="Tahoma"/>
                <a:cs typeface="Tahoma"/>
                <a:sym typeface="Tahoma"/>
              </a:rPr>
              <a:t>Downsides of Schedules</a:t>
            </a:r>
            <a:endParaRPr kumimoji="0" lang="en-US" sz="2800" b="1" i="0" u="none" strike="noStrike" cap="none" spc="0" normalizeH="0" baseline="0" dirty="0">
              <a:ln>
                <a:noFill/>
              </a:ln>
              <a:solidFill>
                <a:srgbClr val="000000"/>
              </a:solidFill>
              <a:effectLst/>
              <a:uFillTx/>
              <a:latin typeface="Tahoma"/>
              <a:ea typeface="Tahoma"/>
              <a:cs typeface="Tahoma"/>
              <a:sym typeface="Tahoma"/>
            </a:endParaRPr>
          </a:p>
        </p:txBody>
      </p:sp>
      <p:sp>
        <p:nvSpPr>
          <p:cNvPr id="4" name="TextBox 3"/>
          <p:cNvSpPr txBox="1"/>
          <p:nvPr/>
        </p:nvSpPr>
        <p:spPr>
          <a:xfrm>
            <a:off x="506427" y="1379604"/>
            <a:ext cx="7551104" cy="3785650"/>
          </a:xfrm>
          <a:prstGeom prst="rect">
            <a:avLst/>
          </a:prstGeom>
          <a:noFill/>
          <a:ln w="12700" cap="flat">
            <a:noFill/>
            <a:miter lim="400000"/>
          </a:ln>
          <a:effectLst/>
        </p:spPr>
        <p:style>
          <a:lnRef idx="0">
            <a:scrgbClr r="0" g="0" b="0"/>
          </a:lnRef>
          <a:fillRef idx="0">
            <a:scrgbClr r="0" g="0" b="0"/>
          </a:fillRef>
          <a:effectRef idx="0">
            <a:scrgbClr r="0" g="0" b="0"/>
          </a:effectRef>
          <a:fontRef idx="none"/>
        </p:style>
        <p:txBody>
          <a:bodyPr rot="0" spcFirstLastPara="1" vertOverflow="overflow" horzOverflow="overflow" vert="horz" wrap="none" lIns="45719" tIns="45719" rIns="45719" bIns="45719" numCol="1" spcCol="38100" rtlCol="0" anchor="t">
            <a:spAutoFit/>
          </a:bodyPr>
          <a:lstStyle/>
          <a:p>
            <a:pPr marL="0" marR="0" indent="0" algn="l" defTabSz="914400" rtl="0" fontAlgn="auto" latinLnBrk="1" hangingPunct="0">
              <a:lnSpc>
                <a:spcPct val="100000"/>
              </a:lnSpc>
              <a:spcBef>
                <a:spcPts val="0"/>
              </a:spcBef>
              <a:spcAft>
                <a:spcPts val="0"/>
              </a:spcAft>
              <a:buClrTx/>
              <a:buSzTx/>
              <a:buFontTx/>
              <a:buNone/>
              <a:tabLst/>
            </a:pPr>
            <a:r>
              <a:rPr kumimoji="0" lang="en-US" sz="2400" b="0" i="0" u="none" strike="noStrike" cap="none" spc="0" normalizeH="0" baseline="0" dirty="0" smtClean="0">
                <a:ln>
                  <a:noFill/>
                </a:ln>
                <a:solidFill>
                  <a:srgbClr val="000000"/>
                </a:solidFill>
                <a:effectLst/>
                <a:uFillTx/>
                <a:latin typeface="Tahoma"/>
                <a:ea typeface="Tahoma"/>
                <a:cs typeface="Tahoma"/>
                <a:sym typeface="Tahoma"/>
              </a:rPr>
              <a:t>Investment to obtain a schedules, $ 3,000 to 10,000</a:t>
            </a:r>
          </a:p>
          <a:p>
            <a:pPr marL="0" marR="0" indent="0" algn="l" defTabSz="914400" rtl="0" fontAlgn="auto" latinLnBrk="1" hangingPunct="0">
              <a:lnSpc>
                <a:spcPct val="100000"/>
              </a:lnSpc>
              <a:spcBef>
                <a:spcPts val="0"/>
              </a:spcBef>
              <a:spcAft>
                <a:spcPts val="0"/>
              </a:spcAft>
              <a:buClrTx/>
              <a:buSzTx/>
              <a:buFontTx/>
              <a:buNone/>
              <a:tabLst/>
            </a:pPr>
            <a:endParaRPr lang="en-US" dirty="0">
              <a:solidFill>
                <a:srgbClr val="000000"/>
              </a:solidFill>
            </a:endParaRPr>
          </a:p>
          <a:p>
            <a:pPr marL="0" marR="0" indent="0" algn="l" defTabSz="914400" rtl="0" fontAlgn="auto" latinLnBrk="1" hangingPunct="0">
              <a:lnSpc>
                <a:spcPct val="100000"/>
              </a:lnSpc>
              <a:spcBef>
                <a:spcPts val="0"/>
              </a:spcBef>
              <a:spcAft>
                <a:spcPts val="0"/>
              </a:spcAft>
              <a:buClrTx/>
              <a:buSzTx/>
              <a:buFontTx/>
              <a:buNone/>
              <a:tabLst/>
            </a:pPr>
            <a:r>
              <a:rPr kumimoji="0" lang="en-US" sz="2400" b="0" i="0" u="none" strike="noStrike" cap="none" spc="0" normalizeH="0" baseline="0" dirty="0" smtClean="0">
                <a:ln>
                  <a:noFill/>
                </a:ln>
                <a:solidFill>
                  <a:srgbClr val="000000"/>
                </a:solidFill>
                <a:effectLst/>
                <a:uFillTx/>
                <a:latin typeface="Tahoma"/>
                <a:ea typeface="Tahoma"/>
                <a:cs typeface="Tahoma"/>
                <a:sym typeface="Tahoma"/>
              </a:rPr>
              <a:t>You lose your investment if you don’t use them to sell</a:t>
            </a:r>
          </a:p>
          <a:p>
            <a:pPr marL="0" marR="0" indent="0" algn="l" defTabSz="914400" rtl="0" fontAlgn="auto" latinLnBrk="1" hangingPunct="0">
              <a:lnSpc>
                <a:spcPct val="100000"/>
              </a:lnSpc>
              <a:spcBef>
                <a:spcPts val="0"/>
              </a:spcBef>
              <a:spcAft>
                <a:spcPts val="0"/>
              </a:spcAft>
              <a:buClrTx/>
              <a:buSzTx/>
              <a:buFontTx/>
              <a:buNone/>
              <a:tabLst/>
            </a:pPr>
            <a:endParaRPr lang="en-US" dirty="0">
              <a:solidFill>
                <a:srgbClr val="000000"/>
              </a:solidFill>
            </a:endParaRPr>
          </a:p>
          <a:p>
            <a:pPr marL="0" marR="0" indent="0" algn="l" defTabSz="914400" rtl="0" fontAlgn="auto" latinLnBrk="1" hangingPunct="0">
              <a:lnSpc>
                <a:spcPct val="100000"/>
              </a:lnSpc>
              <a:spcBef>
                <a:spcPts val="0"/>
              </a:spcBef>
              <a:spcAft>
                <a:spcPts val="0"/>
              </a:spcAft>
              <a:buClrTx/>
              <a:buSzTx/>
              <a:buFontTx/>
              <a:buNone/>
              <a:tabLst/>
            </a:pPr>
            <a:r>
              <a:rPr kumimoji="0" lang="en-US" sz="2400" b="0" i="0" u="none" strike="noStrike" cap="none" spc="0" normalizeH="0" baseline="0" dirty="0" smtClean="0">
                <a:ln>
                  <a:noFill/>
                </a:ln>
                <a:solidFill>
                  <a:srgbClr val="000000"/>
                </a:solidFill>
                <a:effectLst/>
                <a:uFillTx/>
                <a:latin typeface="Tahoma"/>
                <a:ea typeface="Tahoma"/>
                <a:cs typeface="Tahoma"/>
                <a:sym typeface="Tahoma"/>
              </a:rPr>
              <a:t>Example:</a:t>
            </a:r>
          </a:p>
          <a:p>
            <a:pPr marL="0" marR="0" indent="0" algn="l" defTabSz="914400" rtl="0" fontAlgn="auto" latinLnBrk="1" hangingPunct="0">
              <a:lnSpc>
                <a:spcPct val="100000"/>
              </a:lnSpc>
              <a:spcBef>
                <a:spcPts val="0"/>
              </a:spcBef>
              <a:spcAft>
                <a:spcPts val="0"/>
              </a:spcAft>
              <a:buClrTx/>
              <a:buSzTx/>
              <a:buFontTx/>
              <a:buNone/>
              <a:tabLst/>
            </a:pPr>
            <a:r>
              <a:rPr lang="en-US" dirty="0" smtClean="0">
                <a:solidFill>
                  <a:srgbClr val="000000"/>
                </a:solidFill>
              </a:rPr>
              <a:t>Corp of Engineers</a:t>
            </a:r>
          </a:p>
          <a:p>
            <a:pPr marL="0" marR="0" indent="0" algn="l" defTabSz="914400" rtl="0" fontAlgn="auto" latinLnBrk="1" hangingPunct="0">
              <a:lnSpc>
                <a:spcPct val="100000"/>
              </a:lnSpc>
              <a:spcBef>
                <a:spcPts val="0"/>
              </a:spcBef>
              <a:spcAft>
                <a:spcPts val="0"/>
              </a:spcAft>
              <a:buClrTx/>
              <a:buSzTx/>
              <a:buFontTx/>
              <a:buNone/>
              <a:tabLst/>
            </a:pPr>
            <a:r>
              <a:rPr kumimoji="0" lang="en-US" sz="2400" b="0" i="0" u="none" strike="noStrike" cap="none" spc="0" normalizeH="0" baseline="0" dirty="0" smtClean="0">
                <a:ln>
                  <a:noFill/>
                </a:ln>
                <a:solidFill>
                  <a:srgbClr val="000000"/>
                </a:solidFill>
                <a:effectLst/>
                <a:uFillTx/>
                <a:latin typeface="Tahoma"/>
                <a:ea typeface="Tahoma"/>
                <a:cs typeface="Tahoma"/>
                <a:sym typeface="Tahoma"/>
              </a:rPr>
              <a:t>Military base</a:t>
            </a:r>
          </a:p>
          <a:p>
            <a:pPr marL="0" marR="0" indent="0" algn="l" defTabSz="914400" rtl="0" fontAlgn="auto" latinLnBrk="1" hangingPunct="0">
              <a:lnSpc>
                <a:spcPct val="100000"/>
              </a:lnSpc>
              <a:spcBef>
                <a:spcPts val="0"/>
              </a:spcBef>
              <a:spcAft>
                <a:spcPts val="0"/>
              </a:spcAft>
              <a:buClrTx/>
              <a:buSzTx/>
              <a:buFontTx/>
              <a:buNone/>
              <a:tabLst/>
            </a:pPr>
            <a:endParaRPr lang="en-US" dirty="0">
              <a:solidFill>
                <a:srgbClr val="000000"/>
              </a:solidFill>
            </a:endParaRPr>
          </a:p>
          <a:p>
            <a:pPr marL="0" marR="0" indent="0" algn="l" defTabSz="914400" rtl="0" fontAlgn="auto" latinLnBrk="1" hangingPunct="0">
              <a:lnSpc>
                <a:spcPct val="100000"/>
              </a:lnSpc>
              <a:spcBef>
                <a:spcPts val="0"/>
              </a:spcBef>
              <a:spcAft>
                <a:spcPts val="0"/>
              </a:spcAft>
              <a:buClrTx/>
              <a:buSzTx/>
              <a:buFontTx/>
              <a:buNone/>
              <a:tabLst/>
            </a:pPr>
            <a:r>
              <a:rPr kumimoji="0" lang="en-US" sz="2400" b="0" i="0" u="none" strike="noStrike" cap="none" spc="0" normalizeH="0" baseline="0" dirty="0" smtClean="0">
                <a:ln>
                  <a:noFill/>
                </a:ln>
                <a:solidFill>
                  <a:srgbClr val="000000"/>
                </a:solidFill>
                <a:effectLst/>
                <a:uFillTx/>
                <a:latin typeface="Tahoma"/>
                <a:ea typeface="Tahoma"/>
                <a:cs typeface="Tahoma"/>
                <a:sym typeface="Tahoma"/>
              </a:rPr>
              <a:t>Difficult to focus sales efforts in comparison to agency </a:t>
            </a:r>
          </a:p>
          <a:p>
            <a:pPr marL="0" marR="0" indent="0" algn="l" defTabSz="914400" rtl="0" fontAlgn="auto" latinLnBrk="1" hangingPunct="0">
              <a:lnSpc>
                <a:spcPct val="100000"/>
              </a:lnSpc>
              <a:spcBef>
                <a:spcPts val="0"/>
              </a:spcBef>
              <a:spcAft>
                <a:spcPts val="0"/>
              </a:spcAft>
              <a:buClrTx/>
              <a:buSzTx/>
              <a:buFontTx/>
              <a:buNone/>
              <a:tabLst/>
            </a:pPr>
            <a:r>
              <a:rPr kumimoji="0" lang="en-US" sz="2400" b="0" i="0" u="none" strike="noStrike" cap="none" spc="0" normalizeH="0" baseline="0" dirty="0" smtClean="0">
                <a:ln>
                  <a:noFill/>
                </a:ln>
                <a:solidFill>
                  <a:srgbClr val="000000"/>
                </a:solidFill>
                <a:effectLst/>
                <a:uFillTx/>
                <a:latin typeface="Tahoma"/>
                <a:ea typeface="Tahoma"/>
                <a:cs typeface="Tahoma"/>
                <a:sym typeface="Tahoma"/>
              </a:rPr>
              <a:t>specific MACs</a:t>
            </a:r>
            <a:endParaRPr kumimoji="0" lang="en-US" sz="2400" b="0" i="0" u="none" strike="noStrike" cap="none" spc="0" normalizeH="0" baseline="0" dirty="0">
              <a:ln>
                <a:noFill/>
              </a:ln>
              <a:solidFill>
                <a:srgbClr val="000000"/>
              </a:solidFill>
              <a:effectLst/>
              <a:uFillTx/>
              <a:latin typeface="Tahoma"/>
              <a:ea typeface="Tahoma"/>
              <a:cs typeface="Tahoma"/>
              <a:sym typeface="Tahoma"/>
            </a:endParaRPr>
          </a:p>
        </p:txBody>
      </p:sp>
    </p:spTree>
    <p:extLst>
      <p:ext uri="{BB962C8B-B14F-4D97-AF65-F5344CB8AC3E}">
        <p14:creationId xmlns:p14="http://schemas.microsoft.com/office/powerpoint/2010/main" val="1601170620"/>
      </p:ext>
    </p:extLst>
  </p:cSld>
  <p:clrMapOvr>
    <a:masterClrMapping/>
  </p:clrMapOvr>
  <p:transition xmlns:p14="http://schemas.microsoft.com/office/powerpoint/2010/main" spd="med"/>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8" name="Shape 108"/>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p>
            <a:pPr lvl="0" algn="l" defTabSz="722376">
              <a:defRPr sz="1800"/>
            </a:pPr>
            <a:r>
              <a:rPr sz="2528">
                <a:effectLst>
                  <a:outerShdw blurRad="10033" dist="20066" dir="2700000" rotWithShape="0">
                    <a:srgbClr val="DDDDDD"/>
                  </a:outerShdw>
                </a:effectLst>
              </a:rPr>
              <a:t>Fedmarket’s GSA Schedule Solutions</a:t>
            </a:r>
          </a:p>
        </p:txBody>
      </p:sp>
      <p:sp>
        <p:nvSpPr>
          <p:cNvPr id="109" name="Shape 109"/>
          <p:cNvSpPr>
            <a:spLocks noGrp="1"/>
          </p:cNvSpPr>
          <p:nvPr>
            <p:ph type="body" idx="4294967295"/>
          </p:nvPr>
        </p:nvSpPr>
        <p:spPr>
          <a:xfrm>
            <a:off x="304800" y="1295400"/>
            <a:ext cx="8458200" cy="48307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lnSpcReduction="10000"/>
          </a:bodyPr>
          <a:lstStyle/>
          <a:p>
            <a:pPr marL="0" lvl="0" indent="0" defTabSz="886968">
              <a:spcBef>
                <a:spcPts val="400"/>
              </a:spcBef>
              <a:buSzTx/>
              <a:buNone/>
              <a:defRPr sz="1800"/>
            </a:pPr>
            <a:r>
              <a:rPr sz="1600" dirty="0"/>
              <a:t>Our GSA Schedule specialists enable you to submit a winning GSA Schedule proposal by providing you with the services and products below. </a:t>
            </a:r>
          </a:p>
          <a:p>
            <a:pPr marL="0" lvl="0" indent="0" defTabSz="886968">
              <a:buSzTx/>
              <a:buNone/>
              <a:defRPr sz="1800"/>
            </a:pPr>
            <a:endParaRPr sz="1100" dirty="0"/>
          </a:p>
          <a:p>
            <a:pPr marL="0" lvl="0" indent="0" defTabSz="886968">
              <a:spcBef>
                <a:spcPts val="500"/>
              </a:spcBef>
              <a:buSzTx/>
              <a:buNone/>
              <a:defRPr sz="1800"/>
            </a:pPr>
            <a:r>
              <a:rPr sz="1600" dirty="0">
                <a:latin typeface="Tahoma Negreta"/>
                <a:ea typeface="Tahoma Negreta"/>
                <a:cs typeface="Tahoma Negreta"/>
                <a:sym typeface="Tahoma Negreta"/>
                <a:hlinkClick r:id="rId2"/>
              </a:rPr>
              <a:t>Full-Service GSA Proposal Preparation </a:t>
            </a:r>
            <a:r>
              <a:rPr sz="1600" dirty="0"/>
              <a:t>- GSA contract award services where Fedmarket handles all aspects of preparation, submission, and negotiation of the GSA Schedule proposal. After the proposal process we continue to support you in GSA contract administration and in designing and implementing a GSA sales program. </a:t>
            </a:r>
          </a:p>
          <a:p>
            <a:pPr marL="0" lvl="0" indent="0" defTabSz="886968">
              <a:buSzTx/>
              <a:buNone/>
              <a:defRPr sz="1800"/>
            </a:pPr>
            <a:endParaRPr sz="1100" dirty="0"/>
          </a:p>
          <a:p>
            <a:pPr marL="0" lvl="0" indent="0" defTabSz="886968">
              <a:spcBef>
                <a:spcPts val="500"/>
              </a:spcBef>
              <a:buSzTx/>
              <a:buNone/>
              <a:defRPr sz="1800"/>
            </a:pPr>
            <a:r>
              <a:rPr sz="1600" dirty="0">
                <a:latin typeface="Tahoma Negreta"/>
                <a:ea typeface="Tahoma Negreta"/>
                <a:cs typeface="Tahoma Negreta"/>
                <a:sym typeface="Tahoma Negreta"/>
                <a:hlinkClick r:id="rId3"/>
              </a:rPr>
              <a:t>GSA Proposal Preparation Assistance </a:t>
            </a:r>
            <a:r>
              <a:rPr sz="1600" dirty="0">
                <a:latin typeface="Tahoma Negreta"/>
                <a:ea typeface="Tahoma Negreta"/>
                <a:cs typeface="Tahoma Negreta"/>
                <a:sym typeface="Tahoma Negreta"/>
              </a:rPr>
              <a:t>- </a:t>
            </a:r>
            <a:r>
              <a:rPr sz="1600" dirty="0"/>
              <a:t>GSA contract award services where Fedmarket handles all aspects of writing your GSA Schedule proposal and you submit it to GSA for review and award</a:t>
            </a:r>
            <a:r>
              <a:rPr sz="1600" dirty="0" smtClean="0"/>
              <a:t>.</a:t>
            </a:r>
            <a:endParaRPr lang="en-US" sz="1600" dirty="0" smtClean="0"/>
          </a:p>
          <a:p>
            <a:pPr marL="0" lvl="0" indent="0" defTabSz="886968">
              <a:spcBef>
                <a:spcPts val="500"/>
              </a:spcBef>
              <a:buSzTx/>
              <a:buNone/>
              <a:defRPr sz="1800"/>
            </a:pPr>
            <a:endParaRPr lang="en-US" sz="1100" dirty="0"/>
          </a:p>
          <a:p>
            <a:pPr marL="0" lvl="0" indent="0" defTabSz="886968">
              <a:spcBef>
                <a:spcPts val="500"/>
              </a:spcBef>
              <a:buSzTx/>
              <a:buNone/>
              <a:defRPr sz="1800"/>
            </a:pPr>
            <a:r>
              <a:rPr lang="en-US" sz="1600" b="1" dirty="0" smtClean="0">
                <a:hlinkClick r:id="rId4"/>
              </a:rPr>
              <a:t>GSA at Your Office </a:t>
            </a:r>
            <a:r>
              <a:rPr lang="en-US" sz="1600" dirty="0" smtClean="0"/>
              <a:t>- </a:t>
            </a:r>
            <a:r>
              <a:rPr lang="en-US" sz="1600" dirty="0"/>
              <a:t>Our service is designed to allow you to complete the proposal without leaving your office. In addition, it allows you to involve just the right individuals in the GSA Schedule proposal writing process: </a:t>
            </a:r>
            <a:r>
              <a:rPr lang="en-US" sz="1600" dirty="0" smtClean="0"/>
              <a:t>t</a:t>
            </a:r>
            <a:r>
              <a:rPr lang="en-US" sz="1600" dirty="0" smtClean="0"/>
              <a:t>hose </a:t>
            </a:r>
            <a:r>
              <a:rPr lang="en-US" sz="1600" dirty="0"/>
              <a:t>that have domain expertise in pricing, sales, operations and administration</a:t>
            </a:r>
            <a:r>
              <a:rPr lang="en-US" sz="1600" dirty="0" smtClean="0"/>
              <a:t>.</a:t>
            </a:r>
          </a:p>
          <a:p>
            <a:pPr marL="0" lvl="0" indent="0" defTabSz="886968">
              <a:spcBef>
                <a:spcPts val="500"/>
              </a:spcBef>
              <a:buSzTx/>
              <a:buNone/>
              <a:defRPr sz="1800"/>
            </a:pPr>
            <a:endParaRPr lang="en-US" sz="1100" dirty="0"/>
          </a:p>
          <a:p>
            <a:pPr marL="0" lvl="0" indent="0" defTabSz="886968">
              <a:spcBef>
                <a:spcPts val="500"/>
              </a:spcBef>
              <a:buSzTx/>
              <a:buNone/>
              <a:defRPr sz="1800"/>
            </a:pPr>
            <a:r>
              <a:rPr lang="en-US" sz="1600" b="1" dirty="0" smtClean="0">
                <a:hlinkClick r:id="rId5"/>
              </a:rPr>
              <a:t>GSA in Ten Days </a:t>
            </a:r>
            <a:r>
              <a:rPr lang="en-US" sz="1600" b="1" dirty="0"/>
              <a:t>- </a:t>
            </a:r>
            <a:r>
              <a:rPr lang="en-US" sz="1600" i="1" dirty="0"/>
              <a:t>GSA in Ten Days </a:t>
            </a:r>
            <a:r>
              <a:rPr lang="en-US" sz="1600" dirty="0"/>
              <a:t>is an outstanding value. There is no travel, no guess work, and minimum impact on your work </a:t>
            </a:r>
            <a:r>
              <a:rPr lang="en-US" sz="1600" dirty="0" smtClean="0"/>
              <a:t>day.</a:t>
            </a:r>
          </a:p>
          <a:p>
            <a:pPr marL="0" lvl="0" indent="0" defTabSz="886968">
              <a:spcBef>
                <a:spcPts val="500"/>
              </a:spcBef>
              <a:buSzTx/>
              <a:buNone/>
              <a:defRPr sz="1800"/>
            </a:pPr>
            <a:endParaRPr lang="en-US" sz="1800" dirty="0"/>
          </a:p>
          <a:p>
            <a:pPr marL="0" lvl="0" indent="0" defTabSz="886968">
              <a:spcBef>
                <a:spcPts val="500"/>
              </a:spcBef>
              <a:buSzTx/>
              <a:buNone/>
              <a:defRPr sz="1800"/>
            </a:pPr>
            <a:endParaRPr sz="1800" dirty="0"/>
          </a:p>
          <a:p>
            <a:pPr marL="0" lvl="0" indent="0" defTabSz="886968">
              <a:buSzTx/>
              <a:buNone/>
              <a:defRPr sz="1800"/>
            </a:pPr>
            <a:endParaRPr lang="en-US" sz="970" dirty="0">
              <a:latin typeface="Tahoma Negreta"/>
              <a:ea typeface="Tahoma Negreta"/>
              <a:cs typeface="Tahoma Negreta"/>
              <a:sym typeface="Tahoma Negreta"/>
            </a:endParaRPr>
          </a:p>
          <a:p>
            <a:pPr marL="0" lvl="0" indent="0" defTabSz="886968">
              <a:buSzTx/>
              <a:buNone/>
              <a:defRPr sz="1800"/>
            </a:pPr>
            <a:endParaRPr sz="970" dirty="0">
              <a:latin typeface="Tahoma Negreta"/>
              <a:ea typeface="Tahoma Negreta"/>
              <a:cs typeface="Tahoma Negreta"/>
              <a:sym typeface="Tahoma Negreta"/>
            </a:endParaRPr>
          </a:p>
        </p:txBody>
      </p:sp>
    </p:spTree>
  </p:cSld>
  <p:clrMapOvr>
    <a:masterClrMapping/>
  </p:clrMapOvr>
  <p:transition xmlns:p14="http://schemas.microsoft.com/office/powerpoint/2010/main" spd="med"/>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 name="Shape 111"/>
          <p:cNvSpPr>
            <a:spLocks noGrp="1"/>
          </p:cNvSpPr>
          <p:nvPr>
            <p:ph type="title" idx="4294967295"/>
          </p:nvPr>
        </p:nvSpPr>
        <p:spPr>
          <a:xfrm>
            <a:off x="152400" y="152400"/>
            <a:ext cx="75438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p>
            <a:pPr lvl="0" algn="l" defTabSz="475487">
              <a:defRPr sz="1800"/>
            </a:pPr>
            <a:r>
              <a:rPr sz="1871"/>
              <a:t/>
            </a:r>
            <a:br>
              <a:rPr sz="1871"/>
            </a:br>
            <a:r>
              <a:rPr sz="1664">
                <a:effectLst>
                  <a:outerShdw blurRad="6604" dist="13208" dir="2700000" rotWithShape="0">
                    <a:srgbClr val="DDDDDD"/>
                  </a:outerShdw>
                </a:effectLst>
              </a:rPr>
              <a:t>Other Fedmarket GSA Templates, Products and Services:</a:t>
            </a:r>
            <a:br>
              <a:rPr sz="1664">
                <a:effectLst>
                  <a:outerShdw blurRad="6604" dist="13208" dir="2700000" rotWithShape="0">
                    <a:srgbClr val="DDDDDD"/>
                  </a:outerShdw>
                </a:effectLst>
              </a:rPr>
            </a:br>
            <a:endParaRPr sz="1664">
              <a:effectLst>
                <a:outerShdw blurRad="6604" dist="13208" dir="2700000" rotWithShape="0">
                  <a:srgbClr val="DDDDDD"/>
                </a:outerShdw>
              </a:effectLst>
            </a:endParaRPr>
          </a:p>
        </p:txBody>
      </p:sp>
      <p:sp>
        <p:nvSpPr>
          <p:cNvPr id="112" name="Shape 112"/>
          <p:cNvSpPr>
            <a:spLocks noGrp="1"/>
          </p:cNvSpPr>
          <p:nvPr>
            <p:ph type="body" idx="4294967295"/>
          </p:nvPr>
        </p:nvSpPr>
        <p:spPr>
          <a:xfrm>
            <a:off x="304800" y="1295400"/>
            <a:ext cx="8458200" cy="48307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0" lvl="0" indent="0">
              <a:spcBef>
                <a:spcPts val="500"/>
              </a:spcBef>
              <a:buSzTx/>
              <a:buNone/>
              <a:defRPr sz="1800"/>
            </a:pPr>
            <a:r>
              <a:rPr sz="2400">
                <a:hlinkClick r:id="rId2"/>
              </a:rPr>
              <a:t>GSA Proposal Wizard</a:t>
            </a:r>
            <a:r>
              <a:rPr sz="2400"/>
              <a:t> </a:t>
            </a:r>
            <a:r>
              <a:t>–</a:t>
            </a:r>
            <a:r>
              <a:rPr sz="2400"/>
              <a:t> </a:t>
            </a:r>
            <a:r>
              <a:t>GSA solicitation template with step-by-step instructions to write your own GSA proposal. </a:t>
            </a:r>
          </a:p>
          <a:p>
            <a:pPr marL="0" lvl="0" indent="0">
              <a:buSzTx/>
              <a:buNone/>
              <a:defRPr sz="1800"/>
            </a:pPr>
            <a:endParaRPr sz="1000"/>
          </a:p>
          <a:p>
            <a:pPr marL="0" lvl="0" indent="0">
              <a:spcBef>
                <a:spcPts val="500"/>
              </a:spcBef>
              <a:buSzTx/>
              <a:buNone/>
              <a:defRPr sz="1800"/>
            </a:pPr>
            <a:r>
              <a:rPr sz="2400">
                <a:hlinkClick r:id="rId3"/>
              </a:rPr>
              <a:t>GSA Templates</a:t>
            </a:r>
            <a:r>
              <a:rPr sz="2400"/>
              <a:t> - </a:t>
            </a:r>
            <a:r>
              <a:t>Individual GSA proposal sections ready for inclusion in your proposal.</a:t>
            </a:r>
          </a:p>
          <a:p>
            <a:pPr marL="0" lvl="0" indent="0">
              <a:buSzTx/>
              <a:buNone/>
              <a:defRPr sz="1800"/>
            </a:pPr>
            <a:endParaRPr sz="1000"/>
          </a:p>
          <a:p>
            <a:pPr marL="0" lvl="0" indent="0">
              <a:spcBef>
                <a:spcPts val="500"/>
              </a:spcBef>
              <a:buSzTx/>
              <a:buNone/>
              <a:defRPr sz="1800"/>
            </a:pPr>
            <a:r>
              <a:rPr sz="2400">
                <a:hlinkClick r:id="rId4"/>
              </a:rPr>
              <a:t>GSA Proposal Review</a:t>
            </a:r>
            <a:r>
              <a:rPr sz="2400"/>
              <a:t> -</a:t>
            </a:r>
            <a:r>
              <a:t> Fedmarket takes your incomplete or rejected GSA schedule proposal and transforms it into a proposal written to win a GSA Schedule contract award. </a:t>
            </a:r>
          </a:p>
          <a:p>
            <a:pPr marL="0" lvl="0" indent="0">
              <a:buSzTx/>
              <a:buNone/>
              <a:defRPr sz="1800"/>
            </a:pPr>
            <a:endParaRPr sz="1000"/>
          </a:p>
          <a:p>
            <a:pPr marL="0" lvl="0" indent="0">
              <a:spcBef>
                <a:spcPts val="500"/>
              </a:spcBef>
              <a:buSzTx/>
              <a:buNone/>
              <a:defRPr sz="1800"/>
            </a:pPr>
            <a:r>
              <a:rPr sz="2400">
                <a:hlinkClick r:id="rId5"/>
              </a:rPr>
              <a:t>GSA Contract Manager</a:t>
            </a:r>
            <a:r>
              <a:rPr sz="2400"/>
              <a:t> – </a:t>
            </a:r>
            <a:r>
              <a:t>Manages all aspects of GSA contract compliance, each required task includes step-by-step procedures in an online business process. </a:t>
            </a:r>
          </a:p>
          <a:p>
            <a:pPr marL="0" lvl="0" indent="0">
              <a:buSzTx/>
              <a:buNone/>
              <a:defRPr sz="1800"/>
            </a:pPr>
            <a:endParaRPr sz="1100"/>
          </a:p>
          <a:p>
            <a:pPr marL="0" lvl="0" indent="0">
              <a:spcBef>
                <a:spcPts val="400"/>
              </a:spcBef>
              <a:buSzTx/>
              <a:buNone/>
              <a:defRPr sz="1800"/>
            </a:pPr>
            <a:r>
              <a:rPr>
                <a:latin typeface="Tahoma Negreta"/>
                <a:ea typeface="Tahoma Negreta"/>
                <a:cs typeface="Tahoma Negreta"/>
                <a:sym typeface="Tahoma Negreta"/>
              </a:rPr>
              <a:t>Call 888-661-4094, Ext.2 for more information on Fedmarket’s GSA offerings.</a:t>
            </a:r>
          </a:p>
        </p:txBody>
      </p:sp>
    </p:spTree>
  </p:cSld>
  <p:clrMapOvr>
    <a:masterClrMapping/>
  </p:clrMapOvr>
  <p:transition xmlns:p14="http://schemas.microsoft.com/office/powerpoint/2010/main" spd="med"/>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4" name="Shape 114"/>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defTabSz="722376">
              <a:defRPr sz="2528">
                <a:effectLst>
                  <a:outerShdw blurRad="10033" dist="20066" dir="2700000" rotWithShape="0">
                    <a:srgbClr val="DDDDDD"/>
                  </a:outerShdw>
                </a:effectLst>
              </a:defRPr>
            </a:lvl1pPr>
          </a:lstStyle>
          <a:p>
            <a:pPr lvl="0">
              <a:defRPr sz="1800">
                <a:effectLst/>
              </a:defRPr>
            </a:pPr>
            <a:r>
              <a:rPr sz="2528">
                <a:effectLst>
                  <a:outerShdw blurRad="10033" dist="20066" dir="2700000" rotWithShape="0">
                    <a:srgbClr val="DDDDDD"/>
                  </a:outerShdw>
                </a:effectLst>
              </a:rPr>
              <a:t>Free GSA Resources available from Fedmarket</a:t>
            </a:r>
          </a:p>
        </p:txBody>
      </p:sp>
      <p:sp>
        <p:nvSpPr>
          <p:cNvPr id="115" name="Shape 115"/>
          <p:cNvSpPr>
            <a:spLocks noGrp="1"/>
          </p:cNvSpPr>
          <p:nvPr>
            <p:ph type="body" idx="4294967295"/>
          </p:nvPr>
        </p:nvSpPr>
        <p:spPr>
          <a:xfrm>
            <a:off x="304800" y="1371600"/>
            <a:ext cx="8458200" cy="47545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0" lvl="0" indent="0">
              <a:spcBef>
                <a:spcPts val="400"/>
              </a:spcBef>
              <a:buSzTx/>
              <a:buNone/>
              <a:defRPr sz="1800"/>
            </a:pPr>
            <a:r>
              <a:rPr sz="2000" dirty="0"/>
              <a:t>An executive summary explaining how you would benefit from obtaining a GSA schedule is available by request.  Call your salesperson for your copy, 888-661-4094, Ext.2.</a:t>
            </a:r>
          </a:p>
          <a:p>
            <a:pPr marL="0" lvl="0" indent="0">
              <a:buSzTx/>
              <a:buNone/>
              <a:defRPr sz="1800"/>
            </a:pPr>
            <a:endParaRPr sz="1000" dirty="0"/>
          </a:p>
          <a:p>
            <a:pPr marL="0" lvl="0" indent="0">
              <a:spcBef>
                <a:spcPts val="400"/>
              </a:spcBef>
              <a:buClr>
                <a:srgbClr val="336699"/>
              </a:buClr>
              <a:buFont typeface="Arial"/>
              <a:buChar char="•"/>
              <a:defRPr sz="1800"/>
            </a:pPr>
            <a:r>
              <a:rPr sz="2000" dirty="0">
                <a:hlinkClick r:id="rId2"/>
              </a:rPr>
              <a:t>GSA Whitepapers</a:t>
            </a:r>
            <a:endParaRPr sz="2000" dirty="0"/>
          </a:p>
          <a:p>
            <a:pPr marL="0" lvl="0" indent="0">
              <a:buSzTx/>
              <a:buNone/>
              <a:defRPr sz="1800"/>
            </a:pPr>
            <a:endParaRPr sz="1000" dirty="0"/>
          </a:p>
          <a:p>
            <a:pPr marL="0" lvl="0" indent="0">
              <a:spcBef>
                <a:spcPts val="400"/>
              </a:spcBef>
              <a:buClr>
                <a:srgbClr val="336699"/>
              </a:buClr>
              <a:buFont typeface="Arial"/>
              <a:buChar char="•"/>
              <a:defRPr sz="1800"/>
            </a:pPr>
            <a:r>
              <a:rPr sz="2000" dirty="0">
                <a:hlinkClick r:id="rId3"/>
              </a:rPr>
              <a:t>GSA Newsletters</a:t>
            </a:r>
            <a:endParaRPr sz="2000" dirty="0"/>
          </a:p>
          <a:p>
            <a:pPr marL="0" lvl="0" indent="0">
              <a:buSzTx/>
              <a:buNone/>
              <a:defRPr sz="1800"/>
            </a:pPr>
            <a:endParaRPr sz="1000" dirty="0"/>
          </a:p>
          <a:p>
            <a:pPr marL="0" lvl="0" indent="0">
              <a:spcBef>
                <a:spcPts val="400"/>
              </a:spcBef>
              <a:buClr>
                <a:srgbClr val="336699"/>
              </a:buClr>
              <a:buFont typeface="Arial"/>
              <a:buChar char="•"/>
              <a:defRPr sz="1800"/>
            </a:pPr>
            <a:r>
              <a:rPr sz="2000" dirty="0">
                <a:hlinkClick r:id="rId4"/>
              </a:rPr>
              <a:t>GSA Play 20 Questions</a:t>
            </a:r>
            <a:endParaRPr sz="2000" dirty="0"/>
          </a:p>
          <a:p>
            <a:pPr marL="0" lvl="0" indent="0">
              <a:buSzTx/>
              <a:buNone/>
              <a:defRPr sz="1800"/>
            </a:pPr>
            <a:endParaRPr sz="1000" dirty="0"/>
          </a:p>
          <a:p>
            <a:pPr marL="0" lvl="0" indent="0">
              <a:spcBef>
                <a:spcPts val="400"/>
              </a:spcBef>
              <a:buClr>
                <a:srgbClr val="336699"/>
              </a:buClr>
              <a:buFont typeface="Arial"/>
              <a:buChar char="•"/>
              <a:defRPr sz="1800"/>
            </a:pPr>
            <a:r>
              <a:rPr sz="2000" dirty="0"/>
              <a:t>GSA Schedules: The Shortest Path to Federal Dollars </a:t>
            </a:r>
          </a:p>
          <a:p>
            <a:pPr marL="0" lvl="0" indent="0">
              <a:spcBef>
                <a:spcPts val="400"/>
              </a:spcBef>
              <a:buSzTx/>
              <a:buNone/>
              <a:defRPr sz="1800"/>
            </a:pPr>
            <a:r>
              <a:rPr sz="2000" dirty="0"/>
              <a:t>    (</a:t>
            </a:r>
            <a:r>
              <a:rPr sz="2000">
                <a:hlinkClick r:id="rId5"/>
              </a:rPr>
              <a:t>free </a:t>
            </a:r>
            <a:r>
              <a:rPr sz="2000" smtClean="0">
                <a:hlinkClick r:id="rId5"/>
              </a:rPr>
              <a:t>download</a:t>
            </a:r>
            <a:r>
              <a:rPr sz="2000" smtClean="0"/>
              <a:t>)</a:t>
            </a:r>
            <a:endParaRPr sz="2000" dirty="0"/>
          </a:p>
          <a:p>
            <a:pPr marL="0" lvl="0" indent="0">
              <a:buSzTx/>
              <a:buNone/>
              <a:defRPr sz="1800"/>
            </a:pPr>
            <a:endParaRPr sz="1200" dirty="0"/>
          </a:p>
          <a:p>
            <a:pPr marL="0" lvl="0" indent="0">
              <a:spcBef>
                <a:spcPts val="400"/>
              </a:spcBef>
              <a:buClr>
                <a:srgbClr val="336699"/>
              </a:buClr>
              <a:buFont typeface="Arial"/>
              <a:buChar char="•"/>
              <a:defRPr sz="1800"/>
            </a:pPr>
            <a:r>
              <a:rPr sz="2000" dirty="0">
                <a:hlinkClick r:id="rId6"/>
              </a:rPr>
              <a:t>Six Reasons Why You Do Not Want to Write Your Own GSA Schedule Proposal</a:t>
            </a:r>
          </a:p>
        </p:txBody>
      </p:sp>
    </p:spTree>
  </p:cSld>
  <p:clrMapOvr>
    <a:masterClrMapping/>
  </p:clrMapOvr>
  <p:transition xmlns:p14="http://schemas.microsoft.com/office/powerpoint/2010/main" spd="med"/>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7" name="Shape 117"/>
          <p:cNvSpPr>
            <a:spLocks noGrp="1"/>
          </p:cNvSpPr>
          <p:nvPr>
            <p:ph type="title" idx="4294967295"/>
          </p:nvPr>
        </p:nvSpPr>
        <p:spPr>
          <a:xfrm>
            <a:off x="152400" y="152400"/>
            <a:ext cx="5791200" cy="8382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lvl1pPr algn="l" defTabSz="832104">
              <a:defRPr sz="2548">
                <a:effectLst>
                  <a:outerShdw blurRad="11557" dist="23114" dir="2700000" rotWithShape="0">
                    <a:srgbClr val="DDDDDD"/>
                  </a:outerShdw>
                </a:effectLst>
              </a:defRPr>
            </a:lvl1pPr>
          </a:lstStyle>
          <a:p>
            <a:pPr lvl="0">
              <a:defRPr sz="1800">
                <a:effectLst/>
              </a:defRPr>
            </a:pPr>
            <a:r>
              <a:rPr sz="2548">
                <a:effectLst>
                  <a:outerShdw blurRad="11557" dist="23114" dir="2700000" rotWithShape="0">
                    <a:srgbClr val="DDDDDD"/>
                  </a:outerShdw>
                </a:effectLst>
              </a:rPr>
              <a:t>Other Available Complimentary Book Downloads</a:t>
            </a:r>
          </a:p>
        </p:txBody>
      </p:sp>
      <p:sp>
        <p:nvSpPr>
          <p:cNvPr id="118" name="Shape 118"/>
          <p:cNvSpPr>
            <a:spLocks noGrp="1"/>
          </p:cNvSpPr>
          <p:nvPr>
            <p:ph type="body" idx="4294967295"/>
          </p:nvPr>
        </p:nvSpPr>
        <p:spPr>
          <a:xfrm>
            <a:off x="304800" y="1295400"/>
            <a:ext cx="8458200" cy="48307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lvl="0">
              <a:buClr>
                <a:srgbClr val="336699"/>
              </a:buClr>
              <a:buFont typeface="Wingdings"/>
              <a:buChar char="▪"/>
              <a:defRPr sz="1800"/>
            </a:pPr>
            <a:endParaRPr sz="2000"/>
          </a:p>
          <a:p>
            <a:pPr marL="293914" lvl="0" indent="-293914">
              <a:spcBef>
                <a:spcPts val="500"/>
              </a:spcBef>
              <a:buClr>
                <a:srgbClr val="336699"/>
              </a:buClr>
              <a:buFont typeface="Wingdings"/>
              <a:buChar char="▪"/>
              <a:defRPr sz="1800"/>
            </a:pPr>
            <a:r>
              <a:rPr sz="2400">
                <a:hlinkClick r:id="rId2"/>
              </a:rPr>
              <a:t>Rolling the Dice in DC: How the Federal Sales Game is Really Played</a:t>
            </a:r>
            <a:r>
              <a:rPr sz="2400"/>
              <a:t> </a:t>
            </a:r>
          </a:p>
          <a:p>
            <a:pPr lvl="0">
              <a:buClr>
                <a:srgbClr val="336699"/>
              </a:buClr>
              <a:buFont typeface="Wingdings"/>
              <a:buChar char="▪"/>
              <a:defRPr sz="1800"/>
            </a:pPr>
            <a:endParaRPr sz="2400"/>
          </a:p>
          <a:p>
            <a:pPr marL="293914" lvl="0" indent="-293914">
              <a:spcBef>
                <a:spcPts val="500"/>
              </a:spcBef>
              <a:buClr>
                <a:srgbClr val="336699"/>
              </a:buClr>
              <a:buFont typeface="Wingdings"/>
              <a:buChar char="▪"/>
              <a:defRPr sz="1800"/>
            </a:pPr>
            <a:r>
              <a:rPr sz="2400">
                <a:hlinkClick r:id="rId3"/>
              </a:rPr>
              <a:t>Cracking the $500 Billion Federal Market: The Small Business Guide to Federal Sales</a:t>
            </a:r>
            <a:r>
              <a:rPr sz="2400"/>
              <a:t> </a:t>
            </a:r>
          </a:p>
          <a:p>
            <a:pPr lvl="0">
              <a:buClr>
                <a:srgbClr val="336699"/>
              </a:buClr>
              <a:buFont typeface="Wingdings"/>
              <a:buChar char="▪"/>
              <a:defRPr sz="1800"/>
            </a:pPr>
            <a:endParaRPr sz="2400"/>
          </a:p>
          <a:p>
            <a:pPr marL="293914" lvl="0" indent="-293914">
              <a:spcBef>
                <a:spcPts val="500"/>
              </a:spcBef>
              <a:buClr>
                <a:srgbClr val="336699"/>
              </a:buClr>
              <a:buFont typeface="Wingdings"/>
              <a:buChar char="▪"/>
              <a:defRPr sz="1800"/>
            </a:pPr>
            <a:r>
              <a:rPr sz="2400">
                <a:hlinkClick r:id="rId4"/>
              </a:rPr>
              <a:t>Loading the Dice in DC, Legally: Learn the Politics and Realities of Federal Contracting</a:t>
            </a:r>
            <a:endParaRPr sz="2400"/>
          </a:p>
          <a:p>
            <a:pPr lvl="0">
              <a:buClr>
                <a:srgbClr val="336699"/>
              </a:buClr>
              <a:buFont typeface="Wingdings"/>
              <a:buChar char="▪"/>
              <a:defRPr sz="1800"/>
            </a:pPr>
            <a:endParaRPr sz="2400"/>
          </a:p>
          <a:p>
            <a:pPr marL="293914" lvl="0" indent="-293914">
              <a:spcBef>
                <a:spcPts val="500"/>
              </a:spcBef>
              <a:buClr>
                <a:srgbClr val="336699"/>
              </a:buClr>
              <a:buFont typeface="Wingdings"/>
              <a:buChar char="▪"/>
              <a:defRPr sz="1800"/>
            </a:pPr>
            <a:r>
              <a:rPr sz="2400">
                <a:hlinkClick r:id="rId5"/>
              </a:rPr>
              <a:t>Government Contracting for Donkeys</a:t>
            </a:r>
            <a:r>
              <a:rPr sz="2400"/>
              <a:t> </a:t>
            </a:r>
          </a:p>
        </p:txBody>
      </p:sp>
    </p:spTree>
  </p:cSld>
  <p:clrMapOvr>
    <a:masterClrMapping/>
  </p:clrMapOvr>
  <p:transition xmlns:p14="http://schemas.microsoft.com/office/powerpoint/2010/main" spd="med"/>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 name="Shape 120"/>
          <p:cNvSpPr>
            <a:spLocks noGrp="1"/>
          </p:cNvSpPr>
          <p:nvPr>
            <p:ph type="title" idx="4294967295"/>
          </p:nvPr>
        </p:nvSpPr>
        <p:spPr>
          <a:xfrm>
            <a:off x="152400" y="304800"/>
            <a:ext cx="5791200" cy="6858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p>
            <a:pPr lvl="0" algn="l" defTabSz="512063">
              <a:defRPr sz="1800"/>
            </a:pPr>
            <a:r>
              <a:rPr sz="2016">
                <a:effectLst>
                  <a:outerShdw blurRad="7112" dist="14224" dir="2700000" rotWithShape="0">
                    <a:srgbClr val="DDDDDD"/>
                  </a:outerShdw>
                </a:effectLst>
              </a:rPr>
              <a:t>Free Product Trials</a:t>
            </a:r>
            <a:br>
              <a:rPr sz="2016">
                <a:effectLst>
                  <a:outerShdw blurRad="7112" dist="14224" dir="2700000" rotWithShape="0">
                    <a:srgbClr val="DDDDDD"/>
                  </a:outerShdw>
                </a:effectLst>
              </a:rPr>
            </a:br>
            <a:endParaRPr sz="2016">
              <a:effectLst>
                <a:outerShdw blurRad="7112" dist="14224" dir="2700000" rotWithShape="0">
                  <a:srgbClr val="DDDDDD"/>
                </a:outerShdw>
              </a:effectLst>
            </a:endParaRPr>
          </a:p>
        </p:txBody>
      </p:sp>
      <p:sp>
        <p:nvSpPr>
          <p:cNvPr id="121" name="Shape 121"/>
          <p:cNvSpPr>
            <a:spLocks noGrp="1"/>
          </p:cNvSpPr>
          <p:nvPr>
            <p:ph type="body" idx="4294967295"/>
          </p:nvPr>
        </p:nvSpPr>
        <p:spPr>
          <a:xfrm>
            <a:off x="304800" y="1828800"/>
            <a:ext cx="8458200" cy="42973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0" lvl="0" indent="57150">
              <a:buSzTx/>
              <a:buNone/>
              <a:defRPr sz="1800"/>
            </a:pPr>
            <a:endParaRPr sz="1100">
              <a:latin typeface="Tahoma Negreta"/>
              <a:ea typeface="Tahoma Negreta"/>
              <a:cs typeface="Tahoma Negreta"/>
              <a:sym typeface="Tahoma Negreta"/>
            </a:endParaRPr>
          </a:p>
          <a:p>
            <a:pPr marL="0" lvl="0" indent="57150">
              <a:buSzTx/>
              <a:buNone/>
              <a:defRPr sz="1800"/>
            </a:pPr>
            <a:r>
              <a:rPr sz="2800" u="sng">
                <a:solidFill>
                  <a:srgbClr val="009999"/>
                </a:solidFill>
                <a:uFill>
                  <a:solidFill>
                    <a:srgbClr val="009999"/>
                  </a:solidFill>
                </a:uFill>
                <a:hlinkClick r:id="rId2"/>
              </a:rPr>
              <a:t>IDIQ Search Engine</a:t>
            </a:r>
            <a:r>
              <a:rPr sz="2800"/>
              <a:t> - 30 Day Free Trial </a:t>
            </a:r>
          </a:p>
          <a:p>
            <a:pPr marL="0" lvl="0" indent="57150">
              <a:buSzTx/>
              <a:buNone/>
              <a:defRPr sz="1800"/>
            </a:pPr>
            <a:endParaRPr sz="2800"/>
          </a:p>
          <a:p>
            <a:pPr marL="0" lvl="0" indent="57150">
              <a:spcBef>
                <a:spcPts val="500"/>
              </a:spcBef>
              <a:buSzTx/>
              <a:buNone/>
              <a:defRPr sz="1800"/>
            </a:pPr>
            <a:r>
              <a:rPr sz="2400"/>
              <a:t>Fedmarket offers a range of paid seminars taught by Richard White covering topics such as GSA schedules, federal sales and proposal development.  View </a:t>
            </a:r>
            <a:r>
              <a:rPr sz="2400">
                <a:hlinkClick r:id="rId3"/>
              </a:rPr>
              <a:t>Fedmarket’s calendar </a:t>
            </a:r>
            <a:r>
              <a:rPr sz="2400"/>
              <a:t>for seminars and dates. </a:t>
            </a:r>
          </a:p>
        </p:txBody>
      </p:sp>
    </p:spTree>
  </p:cSld>
  <p:clrMapOvr>
    <a:masterClrMapping/>
  </p:clrMapOvr>
  <p:transition xmlns:p14="http://schemas.microsoft.com/office/powerpoint/2010/main" spd="med"/>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3" name="Shape 123"/>
          <p:cNvSpPr>
            <a:spLocks noGrp="1"/>
          </p:cNvSpPr>
          <p:nvPr>
            <p:ph type="title" idx="4294967295"/>
          </p:nvPr>
        </p:nvSpPr>
        <p:spPr>
          <a:xfrm>
            <a:off x="152400" y="304800"/>
            <a:ext cx="5791200" cy="685800"/>
          </a:xfrm>
          <a:prstGeom prst="rect">
            <a:avLst/>
          </a:prstGeom>
          <a:ln w="12700">
            <a:miter lim="400000"/>
          </a:ln>
          <a:extLst>
            <a:ext uri="{C572A759-6A51-4108-AA02-DFA0A04FC94B}">
              <ma14:wrappingTextBoxFlag xmlns:ma14="http://schemas.microsoft.com/office/mac/drawingml/2011/main" val="1"/>
            </a:ext>
          </a:extLst>
        </p:spPr>
        <p:txBody>
          <a:bodyPr lIns="0" tIns="0" rIns="0" bIns="0" anchor="ctr">
            <a:normAutofit/>
          </a:bodyPr>
          <a:lstStyle/>
          <a:p>
            <a:pPr lvl="0" algn="l" defTabSz="667512">
              <a:defRPr sz="1800"/>
            </a:pPr>
            <a:r>
              <a:rPr sz="2800" dirty="0">
                <a:effectLst>
                  <a:outerShdw blurRad="9271" dist="18542" dir="2700000" rotWithShape="0">
                    <a:srgbClr val="DDDDDD"/>
                  </a:outerShdw>
                </a:effectLst>
              </a:rPr>
              <a:t>About Fedmarket </a:t>
            </a:r>
            <a:r>
              <a:rPr sz="2044" dirty="0">
                <a:effectLst>
                  <a:outerShdw blurRad="9271" dist="18542" dir="2700000" rotWithShape="0">
                    <a:srgbClr val="DDDDDD"/>
                  </a:outerShdw>
                </a:effectLst>
              </a:rPr>
              <a:t/>
            </a:r>
            <a:br>
              <a:rPr sz="2044" dirty="0">
                <a:effectLst>
                  <a:outerShdw blurRad="9271" dist="18542" dir="2700000" rotWithShape="0">
                    <a:srgbClr val="DDDDDD"/>
                  </a:outerShdw>
                </a:effectLst>
              </a:rPr>
            </a:br>
            <a:endParaRPr sz="2044" dirty="0">
              <a:effectLst>
                <a:outerShdw blurRad="9271" dist="18542" dir="2700000" rotWithShape="0">
                  <a:srgbClr val="DDDDDD"/>
                </a:outerShdw>
              </a:effectLst>
            </a:endParaRPr>
          </a:p>
        </p:txBody>
      </p:sp>
      <p:sp>
        <p:nvSpPr>
          <p:cNvPr id="124" name="Shape 124"/>
          <p:cNvSpPr>
            <a:spLocks noGrp="1"/>
          </p:cNvSpPr>
          <p:nvPr>
            <p:ph type="body" idx="4294967295"/>
          </p:nvPr>
        </p:nvSpPr>
        <p:spPr>
          <a:xfrm>
            <a:off x="304800" y="1295400"/>
            <a:ext cx="8458200" cy="4830763"/>
          </a:xfrm>
          <a:prstGeom prst="rect">
            <a:avLst/>
          </a:prstGeom>
          <a:ln w="12700">
            <a:miter lim="400000"/>
          </a:ln>
          <a:extLst>
            <a:ext uri="{C572A759-6A51-4108-AA02-DFA0A04FC94B}">
              <ma14:wrappingTextBoxFlag xmlns:ma14="http://schemas.microsoft.com/office/mac/drawingml/2011/main" val="1"/>
            </a:ext>
          </a:extLst>
        </p:spPr>
        <p:txBody>
          <a:bodyPr lIns="0" tIns="0" rIns="0" bIns="0">
            <a:normAutofit/>
          </a:bodyPr>
          <a:lstStyle/>
          <a:p>
            <a:pPr marL="0" lvl="0" indent="0">
              <a:spcBef>
                <a:spcPts val="400"/>
              </a:spcBef>
              <a:buSzTx/>
              <a:buNone/>
              <a:defRPr sz="1800"/>
            </a:pPr>
            <a:r>
              <a:rPr sz="2000" dirty="0"/>
              <a:t>Fedmarket assists companies in obtaining federal contracts by providing training and consulting services and online market intelligence services.</a:t>
            </a:r>
          </a:p>
          <a:p>
            <a:pPr marL="447675" lvl="1" indent="0">
              <a:spcBef>
                <a:spcPts val="400"/>
              </a:spcBef>
              <a:buClr>
                <a:srgbClr val="336699"/>
              </a:buClr>
              <a:buFont typeface="Arial"/>
              <a:buChar char="•"/>
              <a:defRPr sz="1800"/>
            </a:pPr>
            <a:r>
              <a:rPr sz="2000" dirty="0"/>
              <a:t>Training </a:t>
            </a:r>
          </a:p>
          <a:p>
            <a:pPr marL="447675" lvl="1" indent="0">
              <a:spcBef>
                <a:spcPts val="400"/>
              </a:spcBef>
              <a:buClr>
                <a:srgbClr val="336699"/>
              </a:buClr>
              <a:buFont typeface="Arial"/>
              <a:buChar char="•"/>
              <a:defRPr sz="1800"/>
            </a:pPr>
            <a:r>
              <a:rPr sz="2000" dirty="0"/>
              <a:t>Proposal writing</a:t>
            </a:r>
          </a:p>
          <a:p>
            <a:pPr marL="447675" lvl="1" indent="0">
              <a:spcBef>
                <a:spcPts val="400"/>
              </a:spcBef>
              <a:buClr>
                <a:srgbClr val="336699"/>
              </a:buClr>
              <a:buFont typeface="Arial"/>
              <a:buChar char="•"/>
              <a:defRPr sz="1800"/>
            </a:pPr>
            <a:r>
              <a:rPr sz="2000" dirty="0"/>
              <a:t>Buyer contact lists (standard and customized for your company)</a:t>
            </a:r>
          </a:p>
          <a:p>
            <a:pPr marL="0" lvl="0" indent="0">
              <a:spcBef>
                <a:spcPts val="400"/>
              </a:spcBef>
              <a:buSzTx/>
              <a:buNone/>
              <a:defRPr sz="1800"/>
            </a:pPr>
            <a:r>
              <a:rPr sz="2000" dirty="0"/>
              <a:t>Please call me at personally at 301.908.0546 if you would like to discuss any aspect of federal sales, or call Fedmarket’s sales team at 888-661-4094, Ext. 2. </a:t>
            </a:r>
          </a:p>
          <a:p>
            <a:pPr marL="0" lvl="1" indent="400050">
              <a:spcBef>
                <a:spcPts val="500"/>
              </a:spcBef>
              <a:buSzTx/>
              <a:buNone/>
              <a:defRPr sz="1800"/>
            </a:pPr>
            <a:endParaRPr sz="1000" dirty="0"/>
          </a:p>
          <a:p>
            <a:pPr marL="0" lvl="1" indent="400050">
              <a:spcBef>
                <a:spcPts val="500"/>
              </a:spcBef>
              <a:buSzTx/>
              <a:buNone/>
              <a:defRPr sz="1800"/>
            </a:pPr>
            <a:r>
              <a:rPr sz="2400" dirty="0"/>
              <a:t>Richard White </a:t>
            </a:r>
          </a:p>
          <a:p>
            <a:pPr marL="0" lvl="1" indent="400050">
              <a:spcBef>
                <a:spcPts val="500"/>
              </a:spcBef>
              <a:buSzTx/>
              <a:buNone/>
              <a:defRPr sz="1800"/>
            </a:pPr>
            <a:r>
              <a:rPr sz="2400" u="sng" dirty="0">
                <a:solidFill>
                  <a:srgbClr val="009999"/>
                </a:solidFill>
                <a:uFill>
                  <a:solidFill>
                    <a:srgbClr val="009999"/>
                  </a:solidFill>
                </a:uFill>
                <a:hlinkClick r:id="rId2"/>
              </a:rPr>
              <a:t>Fedmarket</a:t>
            </a:r>
            <a:endParaRPr sz="2400" dirty="0"/>
          </a:p>
          <a:p>
            <a:pPr marL="0" lvl="1" indent="400050">
              <a:spcBef>
                <a:spcPts val="500"/>
              </a:spcBef>
              <a:buSzTx/>
              <a:buNone/>
              <a:defRPr sz="1800"/>
            </a:pPr>
            <a:r>
              <a:rPr sz="2400" dirty="0"/>
              <a:t>301.908.0546 </a:t>
            </a:r>
          </a:p>
          <a:p>
            <a:pPr marL="0" lvl="1" indent="400050">
              <a:spcBef>
                <a:spcPts val="500"/>
              </a:spcBef>
              <a:buSzTx/>
              <a:buNone/>
              <a:defRPr sz="1800"/>
            </a:pPr>
            <a:r>
              <a:rPr sz="2400" u="sng" dirty="0">
                <a:solidFill>
                  <a:srgbClr val="009999"/>
                </a:solidFill>
                <a:uFill>
                  <a:solidFill>
                    <a:srgbClr val="009999"/>
                  </a:solidFill>
                </a:uFill>
                <a:hlinkClick r:id="rId3"/>
              </a:rPr>
              <a:t>rwhite@fedmarket.com</a:t>
            </a:r>
          </a:p>
        </p:txBody>
      </p:sp>
    </p:spTree>
  </p:cSld>
  <p:clrMapOvr>
    <a:masterClrMapping/>
  </p:clrMapOvr>
  <p:transition xmlns:p14="http://schemas.microsoft.com/office/powerpoint/2010/main" spd="med"/>
</p:sld>
</file>

<file path=ppt/theme/theme1.xml><?xml version="1.0" encoding="utf-8"?>
<a:theme xmlns:a="http://schemas.openxmlformats.org/drawingml/2006/main" name="Default">
  <a:themeElements>
    <a:clrScheme name="Default">
      <a:dk1>
        <a:srgbClr val="000000"/>
      </a:dk1>
      <a:lt1>
        <a:srgbClr val="FFFFFF"/>
      </a:lt1>
      <a:dk2>
        <a:srgbClr val="A7A7A7"/>
      </a:dk2>
      <a:lt2>
        <a:srgbClr val="535353"/>
      </a:lt2>
      <a:accent1>
        <a:srgbClr val="BBE0E3"/>
      </a:accent1>
      <a:accent2>
        <a:srgbClr val="333399"/>
      </a:accent2>
      <a:accent3>
        <a:srgbClr val="8F8F8F"/>
      </a:accent3>
      <a:accent4>
        <a:srgbClr val="707070"/>
      </a:accent4>
      <a:accent5>
        <a:srgbClr val="D8ECED"/>
      </a:accent5>
      <a:accent6>
        <a:srgbClr val="2E2E8B"/>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BBE0E3"/>
          </a:solidFill>
          <a:prstDash val="solid"/>
          <a:bevel/>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Tahoma"/>
            <a:ea typeface="Tahoma"/>
            <a:cs typeface="Tahoma"/>
            <a:sym typeface="Tahom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BBE0E3"/>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Tahoma"/>
            <a:ea typeface="Tahoma"/>
            <a:cs typeface="Tahoma"/>
            <a:sym typeface="Tahom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ppt/theme/theme2.xml><?xml version="1.0" encoding="utf-8"?>
<a:theme xmlns:a="http://schemas.openxmlformats.org/drawingml/2006/main" name="Default">
  <a:themeElements>
    <a:clrScheme name="Default">
      <a:dk1>
        <a:srgbClr val="000000"/>
      </a:dk1>
      <a:lt1>
        <a:srgbClr val="FFFFFF"/>
      </a:lt1>
      <a:dk2>
        <a:srgbClr val="A7A7A7"/>
      </a:dk2>
      <a:lt2>
        <a:srgbClr val="535353"/>
      </a:lt2>
      <a:accent1>
        <a:srgbClr val="BBE0E3"/>
      </a:accent1>
      <a:accent2>
        <a:srgbClr val="333399"/>
      </a:accent2>
      <a:accent3>
        <a:srgbClr val="8F8F8F"/>
      </a:accent3>
      <a:accent4>
        <a:srgbClr val="707070"/>
      </a:accent4>
      <a:accent5>
        <a:srgbClr val="D8ECED"/>
      </a:accent5>
      <a:accent6>
        <a:srgbClr val="2E2E8B"/>
      </a:accent6>
      <a:hlink>
        <a:srgbClr val="0000FF"/>
      </a:hlink>
      <a:folHlink>
        <a:srgbClr val="FF00FF"/>
      </a:folHlink>
    </a:clrScheme>
    <a:fontScheme name="Default">
      <a:majorFont>
        <a:latin typeface="Avenir Roman"/>
        <a:ea typeface="Avenir Roman"/>
        <a:cs typeface="Avenir Roman"/>
      </a:majorFont>
      <a:minorFont>
        <a:latin typeface="Helvetica"/>
        <a:ea typeface="Helvetica"/>
        <a:cs typeface="Helvetica"/>
      </a:minorFont>
    </a:fontScheme>
    <a:fmtScheme name="Default">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29999"/>
              </a:schemeClr>
            </a:gs>
            <a:gs pos="100000">
              <a:schemeClr val="phClr">
                <a:tint val="50000"/>
                <a:shade val="100000"/>
                <a:satMod val="350000"/>
              </a:schemeClr>
            </a:gs>
          </a:gsLst>
          <a:lin ang="16200000" scaled="0"/>
        </a:gradFill>
      </a:fillStyleLst>
      <a:lnStyleLst>
        <a:ln w="9525" cap="flat" cmpd="sng" algn="ctr">
          <a:solidFill>
            <a:schemeClr val="phClr">
              <a:shade val="95000"/>
              <a:satMod val="104999"/>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effectStyle>
        <a:effectStyle>
          <a:effectLst/>
        </a:effectStyle>
        <a:effectStyle>
          <a:effectLst>
            <a:outerShdw blurRad="38100" dist="20000" dir="5400000" rotWithShape="0">
              <a:srgbClr val="000000">
                <a:alpha val="38000"/>
              </a:srgbClr>
            </a:outerShdw>
          </a:effectLst>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rgbClr val="FFFFFF"/>
        </a:solidFill>
        <a:ln w="25400" cap="flat">
          <a:solidFill>
            <a:srgbClr val="BBE0E3"/>
          </a:solidFill>
          <a:prstDash val="solid"/>
          <a:bevel/>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Tahoma"/>
            <a:ea typeface="Tahoma"/>
            <a:cs typeface="Tahoma"/>
            <a:sym typeface="Tahom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spDef>
    <a:lnDef>
      <a:spPr>
        <a:noFill/>
        <a:ln w="25400" cap="flat">
          <a:solidFill>
            <a:srgbClr val="BBE0E3"/>
          </a:solidFill>
          <a:prstDash val="solid"/>
          <a:bevel/>
        </a:ln>
        <a:effectLst>
          <a:outerShdw blurRad="38100" dist="20000" dir="5400000" rotWithShape="0">
            <a:srgbClr val="000000">
              <a:alpha val="38000"/>
            </a:srgbClr>
          </a:outerShdw>
        </a:effectLst>
      </a:spPr>
      <a:bodyPr rot="0" spcFirstLastPara="1" vertOverflow="overflow" horzOverflow="overflow" vert="horz" wrap="square" lIns="91439" tIns="45719" rIns="91439" bIns="45719" numCol="1" spcCol="38100" rtlCol="0" anchor="t">
        <a:noAutofit/>
      </a:bodyPr>
      <a:lstStyle>
        <a:def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lnDef>
    <a:txDef>
      <a:spPr>
        <a:noFill/>
        <a:ln w="12700" cap="flat">
          <a:noFill/>
          <a:miter lim="400000"/>
        </a:ln>
        <a:effectLst/>
      </a:spPr>
      <a:bodyPr rot="0" spcFirstLastPara="1" vertOverflow="overflow" horzOverflow="overflow" vert="horz" wrap="square" lIns="45719" tIns="45719" rIns="45719" bIns="45719" numCol="1" spcCol="38100" rtlCol="0" anchor="t">
        <a:spAutoFit/>
      </a:bodyPr>
      <a:lstStyle>
        <a:defPPr marL="0" marR="0" indent="0" algn="l" defTabSz="914400" rtl="0" fontAlgn="auto" latinLnBrk="1" hangingPunct="0">
          <a:lnSpc>
            <a:spcPct val="100000"/>
          </a:lnSpc>
          <a:spcBef>
            <a:spcPts val="0"/>
          </a:spcBef>
          <a:spcAft>
            <a:spcPts val="0"/>
          </a:spcAft>
          <a:buClrTx/>
          <a:buSzTx/>
          <a:buFontTx/>
          <a:buNone/>
          <a:tabLst/>
          <a:defRPr kumimoji="0" sz="2400" b="0" i="0" u="none" strike="noStrike" cap="none" spc="0" normalizeH="0" baseline="0">
            <a:ln>
              <a:noFill/>
            </a:ln>
            <a:solidFill>
              <a:srgbClr val="000000"/>
            </a:solidFill>
            <a:effectLst/>
            <a:uFillTx/>
            <a:latin typeface="Tahoma"/>
            <a:ea typeface="Tahoma"/>
            <a:cs typeface="Tahoma"/>
            <a:sym typeface="Tahoma"/>
          </a:defRPr>
        </a:defPPr>
        <a:lvl1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1pPr>
        <a:lvl2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2pPr>
        <a:lvl3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3pPr>
        <a:lvl4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4pPr>
        <a:lvl5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5pPr>
        <a:lvl6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6pPr>
        <a:lvl7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7pPr>
        <a:lvl8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8pPr>
        <a:lvl9pPr marL="0" marR="0" indent="0" algn="l" defTabSz="914400" rtl="0" fontAlgn="auto" latinLnBrk="1" hangingPunct="0">
          <a:lnSpc>
            <a:spcPct val="100000"/>
          </a:lnSpc>
          <a:spcBef>
            <a:spcPts val="0"/>
          </a:spcBef>
          <a:spcAft>
            <a:spcPts val="0"/>
          </a:spcAft>
          <a:buClrTx/>
          <a:buSzTx/>
          <a:buFontTx/>
          <a:buNone/>
          <a:tabLst/>
          <a:defRPr kumimoji="0" sz="1800" b="0" i="0" u="none" strike="noStrike" cap="none" spc="0" normalizeH="0" baseline="0">
            <a:ln>
              <a:noFill/>
            </a:ln>
            <a:solidFill>
              <a:srgbClr val="000000"/>
            </a:solidFill>
            <a:effectLst/>
            <a:uFillTx/>
          </a:defRPr>
        </a:lvl9pPr>
      </a:lstStyle>
      <a:style>
        <a:lnRef idx="0">
          <a:scrgbClr r="0" g="0" b="0"/>
        </a:lnRef>
        <a:fillRef idx="0">
          <a:scrgbClr r="0" g="0" b="0"/>
        </a:fillRef>
        <a:effectRef idx="0">
          <a:scrgbClr r="0" g="0" b="0"/>
        </a:effectRef>
        <a:fontRef idx="none"/>
      </a:style>
    </a:txDef>
  </a:objectDefaults>
  <a:extraClrSchemeLst/>
</a:theme>
</file>

<file path=docProps/app.xml><?xml version="1.0" encoding="utf-8"?>
<Properties xmlns="http://schemas.openxmlformats.org/officeDocument/2006/extended-properties" xmlns:vt="http://schemas.openxmlformats.org/officeDocument/2006/docPropsVTypes">
  <TotalTime>106</TotalTime>
  <Words>2372</Words>
  <Application>Microsoft Macintosh PowerPoint</Application>
  <PresentationFormat>On-screen Show (4:3)</PresentationFormat>
  <Paragraphs>346</Paragraphs>
  <Slides>37</Slides>
  <Notes>2</Notes>
  <HiddenSlides>0</HiddenSlides>
  <MMClips>0</MMClips>
  <ScaleCrop>false</ScaleCrop>
  <HeadingPairs>
    <vt:vector size="4" baseType="variant">
      <vt:variant>
        <vt:lpstr>Theme</vt:lpstr>
      </vt:variant>
      <vt:variant>
        <vt:i4>1</vt:i4>
      </vt:variant>
      <vt:variant>
        <vt:lpstr>Slide Titles</vt:lpstr>
      </vt:variant>
      <vt:variant>
        <vt:i4>37</vt:i4>
      </vt:variant>
    </vt:vector>
  </HeadingPairs>
  <TitlesOfParts>
    <vt:vector size="38" baseType="lpstr">
      <vt:lpstr>Default</vt:lpstr>
      <vt:lpstr>GSA Schedules 101 </vt:lpstr>
      <vt:lpstr>    Richard White </vt:lpstr>
      <vt:lpstr>Realities of Winning Government Contracts</vt:lpstr>
      <vt:lpstr>PowerPoint Presentation</vt:lpstr>
      <vt:lpstr>PowerPoint Presentation</vt:lpstr>
      <vt:lpstr>What are GSA Schedules?</vt:lpstr>
      <vt:lpstr>What are GSA Schedules continued…</vt:lpstr>
      <vt:lpstr>More on schedules</vt:lpstr>
      <vt:lpstr>More on schedules</vt:lpstr>
      <vt:lpstr>Why do schedules exist?</vt:lpstr>
      <vt:lpstr>Why do schedules exist  continued…</vt:lpstr>
      <vt:lpstr>Unique Features of GSA Schedules</vt:lpstr>
      <vt:lpstr> What are the qualifications criteria for obtaining a schedule contract? </vt:lpstr>
      <vt:lpstr>Which GSA Schedule is right for your business?</vt:lpstr>
      <vt:lpstr>Should my company invest in a GSA schedule contract?</vt:lpstr>
      <vt:lpstr>Should my company invest in a GSA schedule contract? continued..</vt:lpstr>
      <vt:lpstr>Should my company invest in a GSA schedule contract? continued..</vt:lpstr>
      <vt:lpstr>Ordering and Competition</vt:lpstr>
      <vt:lpstr>GSA schedule competition in real life</vt:lpstr>
      <vt:lpstr>Finding detailed GSA schedule information</vt:lpstr>
      <vt:lpstr>Why do buyers like GSA Schedules? </vt:lpstr>
      <vt:lpstr>Why do vendors like GSA Schedules (and other IDIQs)?</vt:lpstr>
      <vt:lpstr>GSA Pricing</vt:lpstr>
      <vt:lpstr>The GSA Proposal – Key Factors</vt:lpstr>
      <vt:lpstr>The GSA Proposal - Key Factors  continued </vt:lpstr>
      <vt:lpstr>The Evaluation and Award Process</vt:lpstr>
      <vt:lpstr>Price Offer and Negotiation</vt:lpstr>
      <vt:lpstr>Proving Corporate Capabilities</vt:lpstr>
      <vt:lpstr>How long? How much? </vt:lpstr>
      <vt:lpstr>Selling using GSA Schedules</vt:lpstr>
      <vt:lpstr>PowerPoint Presentation</vt:lpstr>
      <vt:lpstr>Fedmarket’s GSA Schedule Solutions</vt:lpstr>
      <vt:lpstr> Other Fedmarket GSA Templates, Products and Services: </vt:lpstr>
      <vt:lpstr>Free GSA Resources available from Fedmarket</vt:lpstr>
      <vt:lpstr>Other Available Complimentary Book Downloads</vt:lpstr>
      <vt:lpstr>Free Product Trials </vt:lpstr>
      <vt:lpstr>About Fedmarket  </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GSA Schedules 101</dc:title>
  <dc:creator>rwhite</dc:creator>
  <cp:lastModifiedBy>Michelle Gluck</cp:lastModifiedBy>
  <cp:revision>22</cp:revision>
  <dcterms:modified xsi:type="dcterms:W3CDTF">2015-07-29T19:50:02Z</dcterms:modified>
</cp:coreProperties>
</file>